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文本占位符 2"/>
          <p:cNvSpPr>
            <a:spLocks noGrp="1" noChangeArrowheads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noFill/>
          <a:ln>
            <a:miter lim="800000"/>
          </a:ln>
        </p:spPr>
        <p:txBody>
          <a:bodyPr/>
          <a:lstStyle/>
          <a:p>
            <a:fld id="{B526A771-EEDA-4275-BCE4-0013A7DDC3BC}" type="slidenum">
              <a:rPr lang="zh-CN" altLang="en-US" b="0">
                <a:ea typeface="宋体" pitchFamily="2" charset="-122"/>
              </a:rPr>
              <a:t>10</a:t>
            </a:fld>
            <a:endParaRPr lang="zh-CN" altLang="en-US" b="0">
              <a:ea typeface="宋体" pitchFamily="2" charset="-122"/>
            </a:endParaRPr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5" name="Rectangle 3"/>
          <p:cNvSpPr>
            <a:spLocks noGrp="1" noRot="1" noChangeArrowheads="1"/>
          </p:cNvSpPr>
          <p:nvPr>
            <p:ph type="body"/>
          </p:nvPr>
        </p:nvSpPr>
        <p:spPr bwMode="auto">
          <a:noFill/>
        </p:spPr>
        <p:txBody>
          <a:bodyPr wrap="square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>
              <a:ea typeface="黑体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noFill/>
          <a:ln>
            <a:miter lim="800000"/>
          </a:ln>
        </p:spPr>
        <p:txBody>
          <a:bodyPr/>
          <a:lstStyle/>
          <a:p>
            <a:fld id="{250BF88B-79C4-45B6-A19A-A84CFEF37FBD}" type="slidenum">
              <a:rPr lang="zh-CN" altLang="en-US" b="0">
                <a:ea typeface="宋体" pitchFamily="2" charset="-122"/>
              </a:rPr>
              <a:t>46</a:t>
            </a:fld>
            <a:endParaRPr lang="zh-CN" altLang="en-US" b="0">
              <a:ea typeface="宋体" pitchFamily="2" charset="-122"/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9" name="Rectangle 3"/>
          <p:cNvSpPr>
            <a:spLocks noGrp="1" noRot="1" noChangeArrowheads="1"/>
          </p:cNvSpPr>
          <p:nvPr>
            <p:ph type="body"/>
          </p:nvPr>
        </p:nvSpPr>
        <p:spPr bwMode="auto">
          <a:noFill/>
        </p:spPr>
        <p:txBody>
          <a:bodyPr wrap="square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>
              <a:ea typeface="黑体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220"/>
            <a:ext cx="3886200" cy="157400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7527"/>
            <a:ext cx="3886200" cy="157519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7"/>
          <p:cNvSpPr>
            <a:spLocks noGrp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DC6DBE8-E254-4C8F-A916-BBDDC19A699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88003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244FF-B097-405A-9272-590CD52BCB9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74531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1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3969788" y="1824612"/>
            <a:ext cx="489307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第十八章 电功率</a:t>
            </a:r>
            <a:endParaRPr lang="zh-CN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7" name="Shape 40"/>
          <p:cNvSpPr/>
          <p:nvPr/>
        </p:nvSpPr>
        <p:spPr>
          <a:xfrm>
            <a:off x="3834394" y="2283718"/>
            <a:ext cx="4986078" cy="1345433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8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电能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8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电功</a:t>
            </a:r>
            <a:endParaRPr lang="en-US" altLang="zh-CN" sz="48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ChangeArrowheads="1"/>
          </p:cNvSpPr>
          <p:nvPr/>
        </p:nvSpPr>
        <p:spPr bwMode="auto">
          <a:xfrm>
            <a:off x="2514600" y="994173"/>
            <a:ext cx="378559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0">
                <a:solidFill>
                  <a:srgbClr val="FF212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0">
                <a:solidFill>
                  <a:srgbClr val="FF2121"/>
                </a:solidFill>
                <a:latin typeface="微软雅黑" pitchFamily="34" charset="-122"/>
                <a:ea typeface="微软雅黑" pitchFamily="34" charset="-122"/>
              </a:rPr>
              <a:t>焦耳有多大呢？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295400" y="2868082"/>
            <a:ext cx="73914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普通的手电筒通电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1s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，消耗的电能大约是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1J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1331640" y="3726730"/>
            <a:ext cx="69342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微波炉工作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1min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消耗的电能大约是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60000J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19462" name="Rectangle 10"/>
          <p:cNvSpPr>
            <a:spLocks noChangeArrowheads="1"/>
          </p:cNvSpPr>
          <p:nvPr/>
        </p:nvSpPr>
        <p:spPr bwMode="auto">
          <a:xfrm>
            <a:off x="1295400" y="2078697"/>
            <a:ext cx="76200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把一个苹果举高一米做功大约等于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1J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838200" y="457200"/>
            <a:ext cx="3352800" cy="1295400"/>
            <a:chOff x="0" y="0"/>
            <a:chExt cx="1256" cy="680"/>
          </a:xfrm>
        </p:grpSpPr>
        <p:pic>
          <p:nvPicPr>
            <p:cNvPr id="12294" name="Picture 4" descr="想一想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468" cy="6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2295" name="Text Box 5"/>
            <p:cNvSpPr txBox="1">
              <a:spLocks noChangeArrowheads="1"/>
            </p:cNvSpPr>
            <p:nvPr/>
          </p:nvSpPr>
          <p:spPr bwMode="auto">
            <a:xfrm>
              <a:off x="395" y="181"/>
              <a:ext cx="861" cy="2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2800">
                <a:solidFill>
                  <a:schemeClr val="tx2"/>
                </a:solidFill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469368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/>
      <p:bldP spid="35849" grpId="0"/>
      <p:bldP spid="194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5"/>
          <p:cNvSpPr txBox="1">
            <a:spLocks noChangeArrowheads="1"/>
          </p:cNvSpPr>
          <p:nvPr/>
        </p:nvSpPr>
        <p:spPr bwMode="auto">
          <a:xfrm>
            <a:off x="1475656" y="1128026"/>
            <a:ext cx="62484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你知道你家里一个月要交多少电费吗</a:t>
            </a:r>
            <a:r>
              <a:rPr lang="en-US" altLang="zh-CN" sz="2600" b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683568" y="4376406"/>
            <a:ext cx="80010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供电部门收费之前根据什么来确定用户所用的电量的</a:t>
            </a:r>
            <a:r>
              <a:rPr lang="en-US" altLang="zh-CN" sz="26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pic>
        <p:nvPicPr>
          <p:cNvPr id="14342" name="图片 1" descr="C:\Users\Administrator\Desktop\201310081708135253cb7d20b3b.jpg201310081708135253cb7d20b3b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03649" y="1705515"/>
            <a:ext cx="6257925" cy="257889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2"/>
          <p:cNvSpPr/>
          <p:nvPr/>
        </p:nvSpPr>
        <p:spPr>
          <a:xfrm>
            <a:off x="1331640" y="2643937"/>
            <a:ext cx="935038" cy="2702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>
            <a:off x="2267745" y="2643937"/>
            <a:ext cx="936625" cy="2702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7" name="文本框 6151"/>
          <p:cNvSpPr txBox="1">
            <a:spLocks noChangeArrowheads="1"/>
          </p:cNvSpPr>
          <p:nvPr/>
        </p:nvSpPr>
        <p:spPr bwMode="auto">
          <a:xfrm>
            <a:off x="611561" y="478349"/>
            <a:ext cx="269817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电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能的计量</a:t>
            </a:r>
          </a:p>
        </p:txBody>
      </p:sp>
    </p:spTree>
    <p:extLst>
      <p:ext uri="{BB962C8B-B14F-4D97-AF65-F5344CB8AC3E}">
        <p14:creationId xmlns:p14="http://schemas.microsoft.com/office/powerpoint/2010/main" val="799535210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timgsa.baidu.com/timg?image&amp;quality=80&amp;size=b9999_10000&amp;sec=1594210779502&amp;di=9e28f4f16316f7fe7318f93dff06e21d&amp;imgtype=0&amp;src=http%3A%2F%2Fimg2.imgtn.bdimg.com%2Fit%2Fu%3D1713262222%2C1685007847%26fm%3D214%26gp%3D0.jpg"/>
          <p:cNvPicPr>
            <a:picLocks noChangeAspect="1" noChangeArrowheads="1"/>
          </p:cNvPicPr>
          <p:nvPr/>
        </p:nvPicPr>
        <p:blipFill>
          <a:blip r:embed="rId2"/>
          <a:srcRect l="13545" t="6489" r="24149" b="7538"/>
          <a:stretch>
            <a:fillRect/>
          </a:stretch>
        </p:blipFill>
        <p:spPr bwMode="auto">
          <a:xfrm>
            <a:off x="2915816" y="1055839"/>
            <a:ext cx="3312368" cy="3825871"/>
          </a:xfrm>
          <a:prstGeom prst="rect">
            <a:avLst/>
          </a:prstGeom>
          <a:noFill/>
        </p:spPr>
      </p:pic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179512" y="1200211"/>
            <a:ext cx="2880320" cy="1425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0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●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“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220 V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” 表示这个电能表应该在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220 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伏的电路中使用。</a:t>
            </a:r>
          </a:p>
        </p:txBody>
      </p:sp>
      <p:sp>
        <p:nvSpPr>
          <p:cNvPr id="10246" name="Rectangle 2"/>
          <p:cNvSpPr>
            <a:spLocks noChangeArrowheads="1"/>
          </p:cNvSpPr>
          <p:nvPr/>
        </p:nvSpPr>
        <p:spPr bwMode="auto">
          <a:xfrm>
            <a:off x="6228184" y="1055839"/>
            <a:ext cx="2664296" cy="32026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0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●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“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10</a:t>
            </a:r>
            <a:r>
              <a:rPr lang="zh-CN" altLang="en-US" sz="2400" b="0" smtClean="0"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4</a:t>
            </a:r>
            <a:r>
              <a:rPr lang="en-US" altLang="zh-CN" sz="2400" b="0" smtClean="0">
                <a:latin typeface="Times New Roman" pitchFamily="18" charset="0"/>
                <a:ea typeface="黑体" pitchFamily="49" charset="-122"/>
              </a:rPr>
              <a:t>0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A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”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表示这个电能表的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标定电流为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10 A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，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额定最大电流为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en-US" altLang="zh-CN" sz="2400" b="0" smtClean="0">
                <a:latin typeface="Times New Roman" pitchFamily="18" charset="0"/>
                <a:ea typeface="黑体" pitchFamily="49" charset="-122"/>
              </a:rPr>
              <a:t>40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A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。电能表工作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时的电流不应超过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额定最大电流。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651670" y="3728349"/>
            <a:ext cx="407988" cy="100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4275558" y="3720015"/>
            <a:ext cx="468312" cy="1083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5056610" y="3720015"/>
            <a:ext cx="407987" cy="100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3627860" y="3836696"/>
            <a:ext cx="828675" cy="100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206795" y="2640118"/>
            <a:ext cx="2413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 flipV="1">
            <a:off x="6372200" y="4376406"/>
            <a:ext cx="2421856" cy="205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cxnSp>
        <p:nvCxnSpPr>
          <p:cNvPr id="10257" name="AutoShape 17"/>
          <p:cNvCxnSpPr>
            <a:cxnSpLocks noChangeShapeType="1"/>
          </p:cNvCxnSpPr>
          <p:nvPr/>
        </p:nvCxnSpPr>
        <p:spPr bwMode="auto">
          <a:xfrm flipH="1" flipV="1">
            <a:off x="2627786" y="2643938"/>
            <a:ext cx="864094" cy="577488"/>
          </a:xfrm>
          <a:prstGeom prst="straightConnector1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258" name="AutoShape 18"/>
          <p:cNvCxnSpPr>
            <a:cxnSpLocks noChangeShapeType="1"/>
            <a:endCxn id="10254" idx="0"/>
          </p:cNvCxnSpPr>
          <p:nvPr/>
        </p:nvCxnSpPr>
        <p:spPr bwMode="auto">
          <a:xfrm>
            <a:off x="4355976" y="3365799"/>
            <a:ext cx="2016224" cy="1031142"/>
          </a:xfrm>
          <a:prstGeom prst="straightConnector1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3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478350"/>
            <a:ext cx="7632848" cy="417909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1" hangingPunct="1"/>
            <a:r>
              <a:rPr lang="en-US" altLang="zh-CN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电能表：用来测量电路消耗电能的仪表</a:t>
            </a:r>
          </a:p>
        </p:txBody>
      </p:sp>
    </p:spTree>
    <p:extLst>
      <p:ext uri="{BB962C8B-B14F-4D97-AF65-F5344CB8AC3E}">
        <p14:creationId xmlns:p14="http://schemas.microsoft.com/office/powerpoint/2010/main" val="107735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00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1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501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1001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6" grpId="0" build="p"/>
      <p:bldP spid="10249" grpId="0"/>
      <p:bldP spid="10250" grpId="0"/>
      <p:bldP spid="10251" grpId="0"/>
      <p:bldP spid="10252" grpId="0"/>
      <p:bldP spid="10253" grpId="0" animBg="1"/>
      <p:bldP spid="102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timgsa.baidu.com/timg?image&amp;quality=80&amp;size=b9999_10000&amp;sec=1594210779502&amp;di=9e28f4f16316f7fe7318f93dff06e21d&amp;imgtype=0&amp;src=http%3A%2F%2Fimg2.imgtn.bdimg.com%2Fit%2Fu%3D1713262222%2C1685007847%26fm%3D214%26gp%3D0.jpg"/>
          <p:cNvPicPr>
            <a:picLocks noChangeAspect="1" noChangeArrowheads="1"/>
          </p:cNvPicPr>
          <p:nvPr/>
        </p:nvPicPr>
        <p:blipFill>
          <a:blip r:embed="rId2"/>
          <a:srcRect l="13545" t="6489" r="24149" b="7538"/>
          <a:stretch>
            <a:fillRect/>
          </a:stretch>
        </p:blipFill>
        <p:spPr bwMode="auto">
          <a:xfrm>
            <a:off x="3059832" y="694908"/>
            <a:ext cx="2999880" cy="3464939"/>
          </a:xfrm>
          <a:prstGeom prst="rect">
            <a:avLst/>
          </a:prstGeom>
          <a:noFill/>
        </p:spPr>
      </p:pic>
      <p:sp>
        <p:nvSpPr>
          <p:cNvPr id="10247" name="Rectangle 2"/>
          <p:cNvSpPr>
            <a:spLocks noChangeArrowheads="1"/>
          </p:cNvSpPr>
          <p:nvPr/>
        </p:nvSpPr>
        <p:spPr bwMode="auto">
          <a:xfrm>
            <a:off x="6372201" y="911466"/>
            <a:ext cx="2484437" cy="18697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0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●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“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50 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Hz</a:t>
            </a:r>
            <a:r>
              <a:rPr lang="zh-CN" altLang="en-US" sz="2400" b="0" smtClean="0"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表示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这个电能表在频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率为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50 Hz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的交流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电路中使用。</a:t>
            </a:r>
          </a:p>
        </p:txBody>
      </p:sp>
      <p:sp>
        <p:nvSpPr>
          <p:cNvPr id="10248" name="Rectangle 2"/>
          <p:cNvSpPr>
            <a:spLocks noChangeArrowheads="1"/>
          </p:cNvSpPr>
          <p:nvPr/>
        </p:nvSpPr>
        <p:spPr bwMode="auto">
          <a:xfrm>
            <a:off x="323528" y="767094"/>
            <a:ext cx="2664296" cy="32026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0">
                <a:solidFill>
                  <a:srgbClr val="C00000"/>
                </a:solidFill>
                <a:latin typeface="Times New Roman" pitchFamily="18" charset="0"/>
                <a:ea typeface="黑体" pitchFamily="49" charset="-122"/>
              </a:rPr>
              <a:t>●</a:t>
            </a:r>
            <a:r>
              <a:rPr lang="zh-CN" altLang="en-US" sz="2400" b="0" smtClean="0">
                <a:latin typeface="Times New Roman" pitchFamily="18" charset="0"/>
                <a:ea typeface="黑体" pitchFamily="49" charset="-122"/>
              </a:rPr>
              <a:t>“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360</a:t>
            </a:r>
            <a:r>
              <a:rPr lang="en-US" altLang="zh-CN" sz="2400" b="0" smtClean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revs/</a:t>
            </a:r>
            <a:br>
              <a:rPr lang="en-US" altLang="zh-CN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kW · h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）”表示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接在这个电能表上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的用电器，每消耗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1 kW · h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的电能，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电能表上的转盘转</a:t>
            </a:r>
            <a:br>
              <a:rPr lang="zh-CN" altLang="en-US" sz="2400" b="0">
                <a:latin typeface="Times New Roman" pitchFamily="18" charset="0"/>
                <a:ea typeface="黑体" pitchFamily="49" charset="-122"/>
              </a:rPr>
            </a:b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过 </a:t>
            </a:r>
            <a:r>
              <a:rPr lang="en-US" altLang="zh-CN" sz="2400" b="0" smtClean="0">
                <a:latin typeface="Times New Roman" pitchFamily="18" charset="0"/>
                <a:ea typeface="黑体" pitchFamily="49" charset="-122"/>
              </a:rPr>
              <a:t>360 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转。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695700" y="3417093"/>
            <a:ext cx="407988" cy="100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4319588" y="3408760"/>
            <a:ext cx="468312" cy="1083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5100640" y="3408760"/>
            <a:ext cx="407987" cy="100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3671890" y="3525441"/>
            <a:ext cx="828675" cy="100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6228184" y="839280"/>
            <a:ext cx="2413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>
            <a:off x="395536" y="3943289"/>
            <a:ext cx="2413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cxnSp>
        <p:nvCxnSpPr>
          <p:cNvPr id="10259" name="AutoShape 19"/>
          <p:cNvCxnSpPr>
            <a:cxnSpLocks noChangeShapeType="1"/>
          </p:cNvCxnSpPr>
          <p:nvPr/>
        </p:nvCxnSpPr>
        <p:spPr bwMode="auto">
          <a:xfrm flipV="1">
            <a:off x="4860032" y="839280"/>
            <a:ext cx="1368152" cy="1876842"/>
          </a:xfrm>
          <a:prstGeom prst="straightConnector1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260" name="AutoShape 20"/>
          <p:cNvCxnSpPr>
            <a:cxnSpLocks noChangeShapeType="1"/>
            <a:endCxn id="10256" idx="1"/>
          </p:cNvCxnSpPr>
          <p:nvPr/>
        </p:nvCxnSpPr>
        <p:spPr bwMode="auto">
          <a:xfrm flipH="1">
            <a:off x="2808536" y="2788309"/>
            <a:ext cx="2339528" cy="1154980"/>
          </a:xfrm>
          <a:prstGeom prst="straightConnector1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525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1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501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1001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uild="p"/>
      <p:bldP spid="10248" grpId="0" build="p"/>
      <p:bldP spid="10249" grpId="0"/>
      <p:bldP spid="10250" grpId="0"/>
      <p:bldP spid="10251" grpId="0"/>
      <p:bldP spid="10252" grpId="0"/>
      <p:bldP spid="10255" grpId="0" animBg="1"/>
      <p:bldP spid="102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94210429747&amp;di=5552ed88a9ca85c7203321b98b224c76&amp;imgtype=0&amp;src=http%3A%2F%2Fimg.jdzj.com%2FUserDocument%2F2015c%2Fxiangkai888%2FPicture%2F20167169635.jpg"/>
          <p:cNvPicPr>
            <a:picLocks noChangeAspect="1" noChangeArrowheads="1"/>
          </p:cNvPicPr>
          <p:nvPr/>
        </p:nvPicPr>
        <p:blipFill>
          <a:blip r:embed="rId2"/>
          <a:srcRect l="12069" t="3448" r="13793" b="3448"/>
          <a:stretch>
            <a:fillRect/>
          </a:stretch>
        </p:blipFill>
        <p:spPr bwMode="auto">
          <a:xfrm>
            <a:off x="5364088" y="1561143"/>
            <a:ext cx="2808312" cy="33478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386" name="Rectangle 3"/>
          <p:cNvSpPr>
            <a:spLocks noGrp="1" noRot="1" noChangeArrowheads="1"/>
          </p:cNvSpPr>
          <p:nvPr>
            <p:ph idx="1"/>
          </p:nvPr>
        </p:nvSpPr>
        <p:spPr bwMode="auto">
          <a:xfrm>
            <a:off x="395536" y="333977"/>
            <a:ext cx="8229600" cy="12871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457200" eaLnBrk="1" hangingPunct="1">
              <a:lnSpc>
                <a:spcPct val="150000"/>
              </a:lnSpc>
              <a:spcBef>
                <a:spcPts val="25"/>
              </a:spcBef>
              <a:buFontTx/>
              <a:buNone/>
            </a:pPr>
            <a:r>
              <a:rPr lang="zh-CN" altLang="en-US" sz="24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有一种电子式单向电能表已开始使用，期中没有转动的铝盘，靠内部的电子电路计算电能，读数由液晶板显示。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876256" y="3077054"/>
            <a:ext cx="648072" cy="21655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1800" b="0">
              <a:solidFill>
                <a:srgbClr val="FF0000"/>
              </a:solidFill>
              <a:latin typeface="Verdana" pitchFamily="34" charset="0"/>
              <a:ea typeface="黑体" pitchFamily="49" charset="-122"/>
            </a:endParaRPr>
          </a:p>
        </p:txBody>
      </p:sp>
      <p:sp>
        <p:nvSpPr>
          <p:cNvPr id="23558" name="AutoShape 6"/>
          <p:cNvSpPr/>
          <p:nvPr/>
        </p:nvSpPr>
        <p:spPr>
          <a:xfrm>
            <a:off x="467545" y="2788309"/>
            <a:ext cx="3345061" cy="1344289"/>
          </a:xfrm>
          <a:prstGeom prst="wedgeRectCallout">
            <a:avLst>
              <a:gd name="adj1" fmla="val 137079"/>
              <a:gd name="adj2" fmla="val -15342"/>
            </a:avLst>
          </a:prstGeom>
          <a:solidFill>
            <a:schemeClr val="bg1"/>
          </a:solidFill>
          <a:ln w="38100" cap="flat" cmpd="sng">
            <a:solidFill>
              <a:srgbClr val="FF212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0" noProof="1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</a:t>
            </a:r>
            <a:r>
              <a:rPr lang="zh-CN" altLang="en-US" sz="2400" b="0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示每消耗</a:t>
            </a:r>
            <a:r>
              <a:rPr lang="en-US" altLang="zh-CN" sz="2400" b="0" noProof="1">
                <a:latin typeface="Times New Roman" pitchFamily="18" charset="0"/>
                <a:ea typeface="黑体" panose="02010609060101010101" pitchFamily="2" charset="-122"/>
                <a:cs typeface="黑体" panose="02010609060101010101" pitchFamily="2" charset="-122"/>
              </a:rPr>
              <a:t>1kW·h</a:t>
            </a:r>
            <a:r>
              <a:rPr lang="zh-CN" altLang="en-US" sz="2400" b="0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的电能，指示灯闪烁</a:t>
            </a:r>
            <a:r>
              <a:rPr lang="en-US" altLang="zh-CN" sz="2400" b="0" noProof="1">
                <a:latin typeface="Times New Roman" pitchFamily="18" charset="0"/>
                <a:ea typeface="黑体" panose="02010609060101010101" pitchFamily="2" charset="-122"/>
                <a:cs typeface="黑体" panose="02010609060101010101" pitchFamily="2" charset="-122"/>
              </a:rPr>
              <a:t>3200</a:t>
            </a:r>
            <a:r>
              <a:rPr lang="zh-CN" altLang="en-US" sz="2400" b="0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次</a:t>
            </a:r>
            <a:endParaRPr lang="zh-CN" altLang="en-US" sz="2400" b="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388038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  <p:bldP spid="22532" grpId="0" animBg="1"/>
      <p:bldP spid="23558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51520" y="694908"/>
            <a:ext cx="4176464" cy="3609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IC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卡电能表</a:t>
            </a:r>
          </a:p>
          <a:p>
            <a:pPr indent="457200">
              <a:lnSpc>
                <a:spcPct val="150000"/>
              </a:lnSpc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26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2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户买</a:t>
            </a:r>
            <a:r>
              <a:rPr lang="zh-CN" altLang="en-US" sz="2600" b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来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IC</a:t>
            </a:r>
            <a:r>
              <a:rPr lang="zh-CN" altLang="en-US" sz="2600" b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卡后插入，电能表读取卡中的金额。一旦金额用完，电能表切断电路，这时需要到银行为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IC</a:t>
            </a:r>
            <a:r>
              <a:rPr lang="zh-CN" altLang="en-US" sz="2600" b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卡储值，重新插入电能表。</a:t>
            </a:r>
          </a:p>
        </p:txBody>
      </p:sp>
      <p:pic>
        <p:nvPicPr>
          <p:cNvPr id="15362" name="Picture 2" descr="https://timgsa.baidu.com/timg?image&amp;quality=80&amp;size=b9999_10000&amp;sec=1594211563138&amp;di=336d2d6bffe21af6f0fffb26b7cd0988&amp;imgtype=0&amp;src=http%3A%2F%2Fimg1.imgtn.bdimg.com%2Fit%2Fu%3D4286683371%2C3049218609%26fm%3D214%26gp%3D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16017" y="983653"/>
            <a:ext cx="3933417" cy="33733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72832083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3" name="表格 25602"/>
          <p:cNvGraphicFramePr>
            <a:graphicFrameLocks noGrp="1"/>
          </p:cNvGraphicFramePr>
          <p:nvPr/>
        </p:nvGraphicFramePr>
        <p:xfrm>
          <a:off x="2555776" y="1272398"/>
          <a:ext cx="5638800" cy="526256"/>
        </p:xfrm>
        <a:graphic>
          <a:graphicData uri="http://schemas.openxmlformats.org/drawingml/2006/table">
            <a:tbl>
              <a:tblPr/>
              <a:tblGrid>
                <a:gridCol w="1127125"/>
                <a:gridCol w="1128713"/>
                <a:gridCol w="1127125"/>
                <a:gridCol w="1128712"/>
                <a:gridCol w="1127125"/>
              </a:tblGrid>
              <a:tr h="526256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4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2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6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7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8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646" name="表格 25645"/>
          <p:cNvGraphicFramePr>
            <a:graphicFrameLocks noGrp="1"/>
          </p:cNvGraphicFramePr>
          <p:nvPr/>
        </p:nvGraphicFramePr>
        <p:xfrm>
          <a:off x="2563813" y="2800351"/>
          <a:ext cx="5638800" cy="513160"/>
        </p:xfrm>
        <a:graphic>
          <a:graphicData uri="http://schemas.openxmlformats.org/drawingml/2006/table">
            <a:tbl>
              <a:tblPr/>
              <a:tblGrid>
                <a:gridCol w="1127125"/>
                <a:gridCol w="1128713"/>
                <a:gridCol w="1127125"/>
                <a:gridCol w="1128712"/>
                <a:gridCol w="1127125"/>
              </a:tblGrid>
              <a:tr h="513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4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3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7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4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700" b="0">
                          <a:latin typeface="Times New Roman" pitchFamily="18" charset="0"/>
                          <a:ea typeface="黑体" panose="02010609060101010101" pitchFamily="2" charset="-122"/>
                        </a:rPr>
                        <a:t>4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sp>
        <p:nvSpPr>
          <p:cNvPr id="18461" name="Text Box 31"/>
          <p:cNvSpPr txBox="1">
            <a:spLocks noChangeArrowheads="1"/>
          </p:cNvSpPr>
          <p:nvPr/>
        </p:nvSpPr>
        <p:spPr bwMode="auto">
          <a:xfrm>
            <a:off x="2771800" y="2138633"/>
            <a:ext cx="575945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i="1"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800" b="0" baseline="-25000">
                <a:latin typeface="Times New Roman" pitchFamily="18" charset="0"/>
                <a:ea typeface="黑体" pitchFamily="49" charset="-122"/>
              </a:rPr>
              <a:t>1</a:t>
            </a:r>
            <a:r>
              <a:rPr lang="en-US" altLang="zh-CN" sz="2800" b="0">
                <a:latin typeface="Tahoma" pitchFamily="34" charset="0"/>
                <a:ea typeface="黑体" pitchFamily="49" charset="-122"/>
              </a:rPr>
              <a:t>=__________</a:t>
            </a:r>
            <a:r>
              <a:rPr lang="en-US" altLang="zh-CN" sz="2800" b="0">
                <a:latin typeface="Times New Roman" pitchFamily="18" charset="0"/>
                <a:ea typeface="黑体" pitchFamily="49" charset="-122"/>
              </a:rPr>
              <a:t>kW·h</a:t>
            </a:r>
          </a:p>
        </p:txBody>
      </p:sp>
      <p:sp>
        <p:nvSpPr>
          <p:cNvPr id="18462" name="Text Box 32"/>
          <p:cNvSpPr txBox="1">
            <a:spLocks noChangeArrowheads="1"/>
          </p:cNvSpPr>
          <p:nvPr/>
        </p:nvSpPr>
        <p:spPr bwMode="auto">
          <a:xfrm>
            <a:off x="2411760" y="3510171"/>
            <a:ext cx="564038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altLang="zh-CN" sz="2800" b="0" i="1"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800" b="0" baseline="-25000"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800" b="0">
                <a:latin typeface="Tahoma" pitchFamily="34" charset="0"/>
                <a:ea typeface="黑体" pitchFamily="49" charset="-122"/>
              </a:rPr>
              <a:t>=__________ </a:t>
            </a:r>
            <a:r>
              <a:rPr lang="en-US" altLang="zh-CN" sz="2800" b="0">
                <a:latin typeface="Times New Roman" pitchFamily="18" charset="0"/>
                <a:ea typeface="黑体" pitchFamily="49" charset="-122"/>
              </a:rPr>
              <a:t>kW</a:t>
            </a:r>
            <a:r>
              <a:rPr lang="en-US" altLang="zh-CN" sz="2800" b="0">
                <a:latin typeface="Times New Roman" pitchFamily="18" charset="0"/>
                <a:cs typeface="Tahoma" pitchFamily="34" charset="0"/>
              </a:rPr>
              <a:t>·</a:t>
            </a:r>
            <a:r>
              <a:rPr lang="en-US" altLang="zh-CN" sz="2800" b="0">
                <a:latin typeface="Times New Roman" pitchFamily="18" charset="0"/>
                <a:ea typeface="黑体" pitchFamily="49" charset="-122"/>
              </a:rPr>
              <a:t>h</a:t>
            </a:r>
          </a:p>
        </p:txBody>
      </p:sp>
      <p:sp>
        <p:nvSpPr>
          <p:cNvPr id="18463" name="Text Box 33"/>
          <p:cNvSpPr txBox="1">
            <a:spLocks noChangeArrowheads="1"/>
          </p:cNvSpPr>
          <p:nvPr/>
        </p:nvSpPr>
        <p:spPr bwMode="auto">
          <a:xfrm>
            <a:off x="1157188" y="1381935"/>
            <a:ext cx="12192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800" b="0">
                <a:latin typeface="Tahoma" pitchFamily="34" charset="0"/>
                <a:ea typeface="黑体" pitchFamily="49" charset="-122"/>
              </a:rPr>
              <a:t>月底</a:t>
            </a:r>
            <a:r>
              <a:rPr lang="en-US" altLang="zh-CN" sz="2800" b="0">
                <a:latin typeface="Tahoma" pitchFamily="34" charset="0"/>
                <a:ea typeface="黑体" pitchFamily="49" charset="-122"/>
              </a:rPr>
              <a:t>:</a:t>
            </a:r>
          </a:p>
        </p:txBody>
      </p:sp>
      <p:sp>
        <p:nvSpPr>
          <p:cNvPr id="18464" name="Text Box 34"/>
          <p:cNvSpPr txBox="1">
            <a:spLocks noChangeArrowheads="1"/>
          </p:cNvSpPr>
          <p:nvPr/>
        </p:nvSpPr>
        <p:spPr bwMode="auto">
          <a:xfrm>
            <a:off x="533400" y="2911079"/>
            <a:ext cx="10668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0">
              <a:latin typeface="Tahoma" pitchFamily="34" charset="0"/>
              <a:ea typeface="黑体" pitchFamily="49" charset="-122"/>
            </a:endParaRPr>
          </a:p>
        </p:txBody>
      </p:sp>
      <p:sp>
        <p:nvSpPr>
          <p:cNvPr id="18465" name="Text Box 35"/>
          <p:cNvSpPr txBox="1">
            <a:spLocks noChangeArrowheads="1"/>
          </p:cNvSpPr>
          <p:nvPr/>
        </p:nvSpPr>
        <p:spPr bwMode="auto">
          <a:xfrm>
            <a:off x="1143000" y="2857500"/>
            <a:ext cx="11430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800" b="0">
                <a:latin typeface="Tahoma" pitchFamily="34" charset="0"/>
                <a:ea typeface="黑体" pitchFamily="49" charset="-122"/>
              </a:rPr>
              <a:t>月底</a:t>
            </a:r>
            <a:r>
              <a:rPr lang="en-US" altLang="zh-CN" sz="2800" b="0">
                <a:latin typeface="Tahoma" pitchFamily="34" charset="0"/>
                <a:ea typeface="黑体" pitchFamily="49" charset="-122"/>
              </a:rPr>
              <a:t>:</a:t>
            </a:r>
          </a:p>
        </p:txBody>
      </p:sp>
      <p:sp>
        <p:nvSpPr>
          <p:cNvPr id="18466" name="Text Box 36"/>
          <p:cNvSpPr txBox="1">
            <a:spLocks noChangeArrowheads="1"/>
          </p:cNvSpPr>
          <p:nvPr/>
        </p:nvSpPr>
        <p:spPr bwMode="auto">
          <a:xfrm>
            <a:off x="3131840" y="4232034"/>
            <a:ext cx="4632026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i="1"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800" b="0">
                <a:latin typeface="Times New Roman" pitchFamily="18" charset="0"/>
                <a:ea typeface="黑体" pitchFamily="49" charset="-122"/>
              </a:rPr>
              <a:t>=______________   kW</a:t>
            </a:r>
            <a:r>
              <a:rPr lang="en-US" altLang="zh-CN" sz="2800" b="0">
                <a:latin typeface="Times New Roman" pitchFamily="18" charset="0"/>
                <a:cs typeface="Tahoma" pitchFamily="34" charset="0"/>
              </a:rPr>
              <a:t>·</a:t>
            </a:r>
            <a:r>
              <a:rPr lang="en-US" altLang="zh-CN" sz="2800" b="0">
                <a:latin typeface="Times New Roman" pitchFamily="18" charset="0"/>
                <a:ea typeface="黑体" pitchFamily="49" charset="-122"/>
              </a:rPr>
              <a:t>h</a:t>
            </a:r>
            <a:r>
              <a:rPr lang="en-US" altLang="zh-CN" sz="2800" b="0">
                <a:latin typeface="Tahoma" pitchFamily="34" charset="0"/>
                <a:ea typeface="黑体" pitchFamily="49" charset="-122"/>
              </a:rPr>
              <a:t> </a:t>
            </a:r>
          </a:p>
        </p:txBody>
      </p:sp>
      <p:sp>
        <p:nvSpPr>
          <p:cNvPr id="24613" name="Text Box 37"/>
          <p:cNvSpPr txBox="1">
            <a:spLocks noChangeArrowheads="1"/>
          </p:cNvSpPr>
          <p:nvPr/>
        </p:nvSpPr>
        <p:spPr bwMode="auto">
          <a:xfrm>
            <a:off x="3779912" y="2066446"/>
            <a:ext cx="20574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4267.8 </a:t>
            </a:r>
          </a:p>
        </p:txBody>
      </p:sp>
      <p:sp>
        <p:nvSpPr>
          <p:cNvPr id="24614" name="Text Box 38"/>
          <p:cNvSpPr txBox="1">
            <a:spLocks noChangeArrowheads="1"/>
          </p:cNvSpPr>
          <p:nvPr/>
        </p:nvSpPr>
        <p:spPr bwMode="auto">
          <a:xfrm>
            <a:off x="4142135" y="3482788"/>
            <a:ext cx="17526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4374.4</a:t>
            </a:r>
          </a:p>
        </p:txBody>
      </p:sp>
      <p:sp>
        <p:nvSpPr>
          <p:cNvPr id="24615" name="Text Box 39"/>
          <p:cNvSpPr txBox="1">
            <a:spLocks noChangeArrowheads="1"/>
          </p:cNvSpPr>
          <p:nvPr/>
        </p:nvSpPr>
        <p:spPr bwMode="auto">
          <a:xfrm>
            <a:off x="3739851" y="4153452"/>
            <a:ext cx="35814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800" b="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800" b="0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8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-</a:t>
            </a:r>
            <a:r>
              <a:rPr lang="en-US" altLang="zh-CN" sz="2800" b="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800" b="0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en-US" altLang="zh-CN" sz="28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=106.6   </a:t>
            </a:r>
          </a:p>
        </p:txBody>
      </p:sp>
      <p:sp>
        <p:nvSpPr>
          <p:cNvPr id="18470" name="Text Box 40"/>
          <p:cNvSpPr txBox="1">
            <a:spLocks noChangeArrowheads="1"/>
          </p:cNvSpPr>
          <p:nvPr/>
        </p:nvSpPr>
        <p:spPr bwMode="auto">
          <a:xfrm>
            <a:off x="1104601" y="4232034"/>
            <a:ext cx="196691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800" b="0">
                <a:latin typeface="Tahoma" pitchFamily="34" charset="0"/>
                <a:ea typeface="黑体" pitchFamily="49" charset="-122"/>
              </a:rPr>
              <a:t>月份用电：</a:t>
            </a:r>
          </a:p>
        </p:txBody>
      </p:sp>
      <p:sp>
        <p:nvSpPr>
          <p:cNvPr id="18471" name="Text Box 41"/>
          <p:cNvSpPr txBox="1">
            <a:spLocks noChangeArrowheads="1"/>
          </p:cNvSpPr>
          <p:nvPr/>
        </p:nvSpPr>
        <p:spPr bwMode="auto">
          <a:xfrm>
            <a:off x="539552" y="550535"/>
            <a:ext cx="6336704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电能表的读数及电能计量方法</a:t>
            </a:r>
          </a:p>
        </p:txBody>
      </p:sp>
      <p:sp>
        <p:nvSpPr>
          <p:cNvPr id="18472" name="Text Box 42"/>
          <p:cNvSpPr txBox="1">
            <a:spLocks noChangeArrowheads="1"/>
          </p:cNvSpPr>
          <p:nvPr/>
        </p:nvSpPr>
        <p:spPr bwMode="auto">
          <a:xfrm>
            <a:off x="1625352" y="2072399"/>
            <a:ext cx="12954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>
                <a:latin typeface="Tahoma" pitchFamily="34" charset="0"/>
                <a:ea typeface="黑体" pitchFamily="49" charset="-122"/>
              </a:rPr>
              <a:t>读数</a:t>
            </a:r>
          </a:p>
        </p:txBody>
      </p:sp>
      <p:sp>
        <p:nvSpPr>
          <p:cNvPr id="18473" name="Text Box 43"/>
          <p:cNvSpPr txBox="1">
            <a:spLocks noChangeArrowheads="1"/>
          </p:cNvSpPr>
          <p:nvPr/>
        </p:nvSpPr>
        <p:spPr bwMode="auto">
          <a:xfrm>
            <a:off x="1619672" y="3582357"/>
            <a:ext cx="12954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>
                <a:latin typeface="Tahoma" pitchFamily="34" charset="0"/>
                <a:ea typeface="黑体" pitchFamily="49" charset="-122"/>
              </a:rPr>
              <a:t>读数</a:t>
            </a:r>
          </a:p>
        </p:txBody>
      </p:sp>
    </p:spTree>
    <p:extLst>
      <p:ext uri="{BB962C8B-B14F-4D97-AF65-F5344CB8AC3E}">
        <p14:creationId xmlns:p14="http://schemas.microsoft.com/office/powerpoint/2010/main" val="3250111896"/>
      </p:ext>
    </p:extLst>
  </p:cSld>
  <p:clrMapOvr>
    <a:masterClrMapping/>
  </p:clrMapOvr>
  <p:transition>
    <p:blinds dir="vert"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13" grpId="0"/>
      <p:bldP spid="24614" grpId="0"/>
      <p:bldP spid="246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ChangeArrowheads="1"/>
          </p:cNvSpPr>
          <p:nvPr/>
        </p:nvSpPr>
        <p:spPr bwMode="auto">
          <a:xfrm>
            <a:off x="3419873" y="406163"/>
            <a:ext cx="30241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 kW · h </a:t>
            </a:r>
            <a:r>
              <a:rPr lang="zh-CN" altLang="en-US" sz="28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的作用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431800" y="978695"/>
            <a:ext cx="3132138" cy="2291953"/>
            <a:chOff x="0" y="0"/>
            <a:chExt cx="1973" cy="1925"/>
          </a:xfrm>
        </p:grpSpPr>
        <p:pic>
          <p:nvPicPr>
            <p:cNvPr id="19459" name="Picture 5" descr="采煤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3" y="0"/>
              <a:ext cx="1950" cy="15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460" name="Rectangle 7"/>
            <p:cNvSpPr>
              <a:spLocks noChangeArrowheads="1"/>
            </p:cNvSpPr>
            <p:nvPr/>
          </p:nvSpPr>
          <p:spPr bwMode="auto">
            <a:xfrm>
              <a:off x="0" y="1588"/>
              <a:ext cx="1746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采掘原煤 约</a:t>
              </a:r>
              <a:r>
                <a:rPr lang="en-US" altLang="zh-CN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100 kg</a:t>
              </a:r>
              <a:endParaRPr lang="en-US" altLang="zh-CN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3095625" y="1166813"/>
            <a:ext cx="2928938" cy="2399110"/>
            <a:chOff x="0" y="0"/>
            <a:chExt cx="1845" cy="2015"/>
          </a:xfrm>
        </p:grpSpPr>
        <p:sp>
          <p:nvSpPr>
            <p:cNvPr id="19462" name="Rectangle 6"/>
            <p:cNvSpPr>
              <a:spLocks noChangeArrowheads="1"/>
            </p:cNvSpPr>
            <p:nvPr/>
          </p:nvSpPr>
          <p:spPr bwMode="auto">
            <a:xfrm>
              <a:off x="23" y="1678"/>
              <a:ext cx="1656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电炉炼钢约</a:t>
              </a:r>
              <a:r>
                <a:rPr lang="en-US" altLang="zh-CN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1.6 kg</a:t>
              </a:r>
              <a:endParaRPr lang="en-US" altLang="zh-CN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19463" name="Picture 8" descr="炼钢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1845" cy="15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4" name="Group 9"/>
          <p:cNvGrpSpPr/>
          <p:nvPr/>
        </p:nvGrpSpPr>
        <p:grpSpPr>
          <a:xfrm>
            <a:off x="5795965" y="1443037"/>
            <a:ext cx="3152775" cy="2367095"/>
            <a:chOff x="0" y="0"/>
            <a:chExt cx="1986" cy="1803"/>
          </a:xfrm>
        </p:grpSpPr>
        <p:sp>
          <p:nvSpPr>
            <p:cNvPr id="19465" name="Rectangle 7"/>
            <p:cNvSpPr>
              <a:spLocks noChangeArrowheads="1"/>
            </p:cNvSpPr>
            <p:nvPr/>
          </p:nvSpPr>
          <p:spPr bwMode="auto">
            <a:xfrm>
              <a:off x="136" y="1497"/>
              <a:ext cx="1791" cy="3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电车行驶 约</a:t>
              </a:r>
              <a:r>
                <a:rPr lang="en-US" altLang="zh-CN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0.85 km</a:t>
              </a:r>
              <a:endParaRPr lang="en-US" altLang="zh-CN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19466" name="Picture 1" descr="C:\Users\Administrator\Desktop\18章\18\18图\18-1-3-4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0" y="0"/>
              <a:ext cx="1986" cy="14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539553" y="3798916"/>
            <a:ext cx="8189913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　　发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度电要消耗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0.35 kg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标准煤，排放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0.872 kg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二氧化碳，要关注能源消耗造成的环境破坏。</a:t>
            </a:r>
          </a:p>
        </p:txBody>
      </p:sp>
    </p:spTree>
    <p:extLst>
      <p:ext uri="{BB962C8B-B14F-4D97-AF65-F5344CB8AC3E}">
        <p14:creationId xmlns:p14="http://schemas.microsoft.com/office/powerpoint/2010/main" val="116679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1802" y="951310"/>
            <a:ext cx="2951163" cy="2318147"/>
            <a:chOff x="0" y="0"/>
            <a:chExt cx="1859" cy="1947"/>
          </a:xfrm>
        </p:grpSpPr>
        <p:sp>
          <p:nvSpPr>
            <p:cNvPr id="20482" name="Rectangle 8"/>
            <p:cNvSpPr>
              <a:spLocks noChangeArrowheads="1"/>
            </p:cNvSpPr>
            <p:nvPr/>
          </p:nvSpPr>
          <p:spPr bwMode="auto">
            <a:xfrm>
              <a:off x="0" y="1610"/>
              <a:ext cx="1746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灌溉农田约 </a:t>
              </a:r>
              <a:r>
                <a:rPr lang="en-US" altLang="zh-CN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330 m</a:t>
              </a:r>
              <a:r>
                <a:rPr lang="en-US" altLang="zh-CN" sz="2000" baseline="30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en-US" altLang="zh-CN" sz="2000" baseline="300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20483" name="Picture 8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22" y="0"/>
              <a:ext cx="1837" cy="15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" name="Group 5"/>
          <p:cNvGrpSpPr/>
          <p:nvPr/>
        </p:nvGrpSpPr>
        <p:grpSpPr>
          <a:xfrm>
            <a:off x="3024188" y="1087041"/>
            <a:ext cx="3205162" cy="2505560"/>
            <a:chOff x="0" y="0"/>
            <a:chExt cx="2018" cy="2215"/>
          </a:xfrm>
        </p:grpSpPr>
        <p:sp>
          <p:nvSpPr>
            <p:cNvPr id="20485" name="Rectangle 7"/>
            <p:cNvSpPr>
              <a:spLocks noChangeArrowheads="1"/>
            </p:cNvSpPr>
            <p:nvPr/>
          </p:nvSpPr>
          <p:spPr bwMode="auto">
            <a:xfrm>
              <a:off x="113" y="1860"/>
              <a:ext cx="1769" cy="3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洗衣机工作约 </a:t>
              </a:r>
              <a:r>
                <a:rPr lang="en-US" altLang="zh-CN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2.7 h</a:t>
              </a:r>
              <a:endPara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endParaRPr>
            </a:p>
          </p:txBody>
        </p:sp>
        <p:grpSp>
          <p:nvGrpSpPr>
            <p:cNvPr id="4" name="Group 7"/>
            <p:cNvGrpSpPr/>
            <p:nvPr/>
          </p:nvGrpSpPr>
          <p:grpSpPr>
            <a:xfrm>
              <a:off x="0" y="0"/>
              <a:ext cx="2018" cy="1792"/>
              <a:chOff x="0" y="0"/>
              <a:chExt cx="2018" cy="1792"/>
            </a:xfrm>
          </p:grpSpPr>
          <p:sp>
            <p:nvSpPr>
              <p:cNvPr id="20487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8" cy="1792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33CC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20488" name="Picture 3" descr="http://t3.baidu.com/it/u=1472489504,566861523&amp;fm=21&amp;gp=0.jpg"/>
              <p:cNvPicPr>
                <a:picLocks noChangeAspect="1" noChangeArrowheads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>
                <a:off x="344" y="113"/>
                <a:ext cx="1288" cy="163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  <p:grpSp>
        <p:nvGrpSpPr>
          <p:cNvPr id="5" name="Group 10"/>
          <p:cNvGrpSpPr/>
          <p:nvPr/>
        </p:nvGrpSpPr>
        <p:grpSpPr>
          <a:xfrm>
            <a:off x="5867400" y="1437086"/>
            <a:ext cx="2928938" cy="2426493"/>
            <a:chOff x="0" y="0"/>
            <a:chExt cx="1845" cy="2038"/>
          </a:xfrm>
        </p:grpSpPr>
        <p:sp>
          <p:nvSpPr>
            <p:cNvPr id="20490" name="Rectangle 8"/>
            <p:cNvSpPr>
              <a:spLocks noChangeArrowheads="1"/>
            </p:cNvSpPr>
            <p:nvPr/>
          </p:nvSpPr>
          <p:spPr bwMode="auto">
            <a:xfrm>
              <a:off x="91" y="1701"/>
              <a:ext cx="1634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电脑工作约 </a:t>
              </a:r>
              <a:r>
                <a:rPr lang="en-US" altLang="zh-CN" sz="200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5 h</a:t>
              </a:r>
              <a:endParaRPr lang="zh-CN" altLang="en-US" sz="2000" baseline="300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endParaRPr>
            </a:p>
          </p:txBody>
        </p:sp>
        <p:pic>
          <p:nvPicPr>
            <p:cNvPr id="20491" name="Picture 7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0" y="0"/>
              <a:ext cx="1845" cy="165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04813" y="3840957"/>
            <a:ext cx="8189912" cy="112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　　电能是人们生活的重要资源，为节约每一度电，我们要从点滴做起。</a:t>
            </a:r>
          </a:p>
        </p:txBody>
      </p:sp>
      <p:sp>
        <p:nvSpPr>
          <p:cNvPr id="20493" name="Rectangle 3"/>
          <p:cNvSpPr>
            <a:spLocks noChangeArrowheads="1"/>
          </p:cNvSpPr>
          <p:nvPr/>
        </p:nvSpPr>
        <p:spPr bwMode="auto">
          <a:xfrm>
            <a:off x="3347865" y="333977"/>
            <a:ext cx="30241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 kW · h </a:t>
            </a:r>
            <a:r>
              <a:rPr lang="zh-CN" altLang="en-US" sz="28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的作用</a:t>
            </a:r>
          </a:p>
        </p:txBody>
      </p:sp>
    </p:spTree>
    <p:extLst>
      <p:ext uri="{BB962C8B-B14F-4D97-AF65-F5344CB8AC3E}">
        <p14:creationId xmlns:p14="http://schemas.microsoft.com/office/powerpoint/2010/main" val="400041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65537"/>
          <p:cNvSpPr txBox="1">
            <a:spLocks noChangeArrowheads="1"/>
          </p:cNvSpPr>
          <p:nvPr/>
        </p:nvSpPr>
        <p:spPr bwMode="auto">
          <a:xfrm>
            <a:off x="468316" y="519113"/>
            <a:ext cx="3887661" cy="6479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问：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水流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能做功吗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1800">
              <a:solidFill>
                <a:srgbClr val="FF99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5540" name="文本框 65539"/>
          <p:cNvSpPr txBox="1">
            <a:spLocks noChangeArrowheads="1"/>
          </p:cNvSpPr>
          <p:nvPr/>
        </p:nvSpPr>
        <p:spPr bwMode="auto">
          <a:xfrm>
            <a:off x="3491881" y="3221427"/>
            <a:ext cx="3311525" cy="6479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电流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能做功吗？</a:t>
            </a:r>
          </a:p>
        </p:txBody>
      </p:sp>
      <p:pic>
        <p:nvPicPr>
          <p:cNvPr id="65541" name="内容占位符 65540" descr="流水"/>
          <p:cNvPicPr>
            <a:picLocks noGrp="1" noRot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932041" y="550535"/>
            <a:ext cx="2665165" cy="2416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42" name="内容占位符 65541" descr="水电站"/>
          <p:cNvPicPr>
            <a:picLocks noGrp="1" noRot="1" noChangeAspect="1" noChangeArrowheads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683568" y="1705515"/>
            <a:ext cx="2630168" cy="3008613"/>
          </a:xfrm>
        </p:spPr>
      </p:pic>
      <p:sp>
        <p:nvSpPr>
          <p:cNvPr id="65543" name="文本框 65542"/>
          <p:cNvSpPr txBox="1">
            <a:spLocks noChangeArrowheads="1"/>
          </p:cNvSpPr>
          <p:nvPr/>
        </p:nvSpPr>
        <p:spPr bwMode="auto">
          <a:xfrm>
            <a:off x="3923929" y="4232034"/>
            <a:ext cx="4104083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这是类比的学习方法</a:t>
            </a:r>
          </a:p>
        </p:txBody>
      </p:sp>
    </p:spTree>
    <p:extLst>
      <p:ext uri="{BB962C8B-B14F-4D97-AF65-F5344CB8AC3E}">
        <p14:creationId xmlns:p14="http://schemas.microsoft.com/office/powerpoint/2010/main" val="349490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6" name="Picture 2" descr="_DSC7419"/>
          <p:cNvPicPr>
            <a:picLocks noChangeAspect="1" noChangeArrowheads="1"/>
          </p:cNvPicPr>
          <p:nvPr/>
        </p:nvPicPr>
        <p:blipFill>
          <a:blip r:embed="rId2"/>
          <a:srcRect r="3334" b="3334"/>
          <a:stretch>
            <a:fillRect/>
          </a:stretch>
        </p:blipFill>
        <p:spPr bwMode="auto">
          <a:xfrm>
            <a:off x="4932040" y="839281"/>
            <a:ext cx="3289572" cy="3140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118789" descr="03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93440" y="896431"/>
            <a:ext cx="3151708" cy="307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195736" y="4304220"/>
            <a:ext cx="4824536" cy="52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你知道这些电能是怎么来的吗？</a:t>
            </a:r>
            <a:endParaRPr lang="zh-CN" altLang="en-US" sz="28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511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66561"/>
          <p:cNvSpPr txBox="1">
            <a:spLocks noChangeArrowheads="1"/>
          </p:cNvSpPr>
          <p:nvPr/>
        </p:nvSpPr>
        <p:spPr bwMode="auto">
          <a:xfrm>
            <a:off x="1187625" y="767094"/>
            <a:ext cx="23764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生活实例：</a:t>
            </a:r>
          </a:p>
        </p:txBody>
      </p:sp>
      <p:sp>
        <p:nvSpPr>
          <p:cNvPr id="27650" name="矩形 66562"/>
          <p:cNvSpPr>
            <a:spLocks noChangeArrowheads="1"/>
          </p:cNvSpPr>
          <p:nvPr/>
        </p:nvSpPr>
        <p:spPr bwMode="auto">
          <a:xfrm>
            <a:off x="467544" y="1633329"/>
            <a:ext cx="8424166" cy="20363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给电动机通电，电动机转动，可以带动抽水机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把水抽到高处。这说明 ：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电流可以做功</a:t>
            </a: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8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电流通过其它用电器也可以做功吗？</a:t>
            </a:r>
            <a:endParaRPr lang="zh-CN" altLang="en-US" sz="2800">
              <a:solidFill>
                <a:srgbClr val="99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7652" name="图片 66564" descr="旋转五角星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1364" y="875441"/>
            <a:ext cx="430213" cy="322659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71160769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39552" y="1203598"/>
            <a:ext cx="8153400" cy="2499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0" dirty="0">
                <a:latin typeface="Times New Roman" pitchFamily="18" charset="0"/>
                <a:ea typeface="黑体" pitchFamily="49" charset="-122"/>
              </a:rPr>
              <a:t>       电流流过用电器，把电能转化为其他形式能的过程，也就是电流做功的过程，所以，电流能够做功</a:t>
            </a:r>
            <a:r>
              <a:rPr lang="zh-CN" altLang="en-US" sz="2600" b="0" dirty="0" smtClean="0">
                <a:latin typeface="Times New Roman" pitchFamily="18" charset="0"/>
                <a:ea typeface="黑体" pitchFamily="49" charset="-122"/>
              </a:rPr>
              <a:t>。</a:t>
            </a:r>
            <a:endParaRPr lang="en-US" altLang="zh-CN" sz="2600" b="0" dirty="0" smtClean="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50000"/>
              </a:lnSpc>
              <a:spcBef>
                <a:spcPts val="15"/>
              </a:spcBef>
            </a:pPr>
            <a:r>
              <a:rPr lang="zh-CN" altLang="en-US" sz="2600" noProof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2600" noProof="1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 </a:t>
            </a:r>
            <a:r>
              <a:rPr lang="en-US" altLang="zh-CN" sz="2600" noProof="1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1.</a:t>
            </a:r>
            <a:r>
              <a:rPr lang="zh-CN" altLang="en-US" sz="2600" noProof="1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电功：</a:t>
            </a:r>
            <a:r>
              <a:rPr lang="zh-CN" altLang="en-US" sz="2600" noProof="1" smtClean="0">
                <a:solidFill>
                  <a:srgbClr val="000000"/>
                </a:solidFill>
                <a:latin typeface="Times New Roman" pitchFamily="18" charset="0"/>
                <a:ea typeface="黑体" panose="02010609060101010101" pitchFamily="2" charset="-122"/>
              </a:rPr>
              <a:t>电流所做的功。</a:t>
            </a:r>
          </a:p>
          <a:p>
            <a:pPr>
              <a:lnSpc>
                <a:spcPct val="150000"/>
              </a:lnSpc>
              <a:spcBef>
                <a:spcPts val="15"/>
              </a:spcBef>
            </a:pPr>
            <a:r>
              <a:rPr lang="zh-CN" altLang="en-US" sz="2600" noProof="1" smtClean="0">
                <a:solidFill>
                  <a:srgbClr val="000000"/>
                </a:solidFill>
                <a:latin typeface="Times New Roman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600" noProof="1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2.</a:t>
            </a:r>
            <a:r>
              <a:rPr lang="zh-CN" altLang="en-US" sz="2600" noProof="1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符号：</a:t>
            </a:r>
            <a:r>
              <a:rPr lang="en-US" altLang="zh-CN" sz="2600" i="1" noProof="1" smtClean="0">
                <a:solidFill>
                  <a:srgbClr val="000000"/>
                </a:solidFill>
                <a:latin typeface="Times New Roman" pitchFamily="18" charset="0"/>
                <a:ea typeface="黑体" panose="02010609060101010101" pitchFamily="2" charset="-122"/>
              </a:rPr>
              <a:t>W</a:t>
            </a:r>
            <a:r>
              <a:rPr lang="zh-CN" altLang="en-US" sz="2600" i="1" noProof="1" smtClean="0">
                <a:solidFill>
                  <a:srgbClr val="000000"/>
                </a:solidFill>
                <a:latin typeface="Times New Roman" pitchFamily="18" charset="0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12" name="文本框 6151"/>
          <p:cNvSpPr txBox="1">
            <a:spLocks noChangeArrowheads="1"/>
          </p:cNvSpPr>
          <p:nvPr/>
        </p:nvSpPr>
        <p:spPr bwMode="auto">
          <a:xfrm>
            <a:off x="1043609" y="478349"/>
            <a:ext cx="162095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电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</a:t>
            </a:r>
          </a:p>
        </p:txBody>
      </p:sp>
    </p:spTree>
    <p:extLst>
      <p:ext uri="{BB962C8B-B14F-4D97-AF65-F5344CB8AC3E}">
        <p14:creationId xmlns:p14="http://schemas.microsoft.com/office/powerpoint/2010/main" val="145511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5"/>
          <p:cNvSpPr txBox="1"/>
          <p:nvPr/>
        </p:nvSpPr>
        <p:spPr>
          <a:xfrm>
            <a:off x="395537" y="1200211"/>
            <a:ext cx="8239125" cy="233872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ts val="15"/>
              </a:spcBef>
            </a:pPr>
            <a:r>
              <a:rPr lang="zh-CN" altLang="en-US" sz="2600" b="0" noProof="1">
                <a:solidFill>
                  <a:srgbClr val="000000"/>
                </a:solidFill>
                <a:latin typeface="Times New Roman" pitchFamily="18" charset="0"/>
                <a:ea typeface="黑体" panose="02010609060101010101" pitchFamily="2" charset="-122"/>
              </a:rPr>
              <a:t>　</a:t>
            </a:r>
            <a:r>
              <a:rPr lang="zh-CN" altLang="en-US" sz="2600" b="0" noProof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　</a:t>
            </a:r>
            <a:r>
              <a:rPr lang="en-US" altLang="zh-CN" sz="2600" b="0" noProof="1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3.</a:t>
            </a:r>
            <a:r>
              <a:rPr lang="zh-CN" altLang="en-US" sz="2600" b="0" noProof="1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实</a:t>
            </a:r>
            <a:r>
              <a:rPr lang="zh-CN" altLang="en-US" sz="2600" b="0" noProof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质：</a:t>
            </a:r>
            <a:r>
              <a:rPr lang="zh-CN" altLang="en-US" sz="2600" b="0" noProof="1">
                <a:solidFill>
                  <a:srgbClr val="000000"/>
                </a:solidFill>
                <a:latin typeface="Times New Roman" pitchFamily="18" charset="0"/>
                <a:ea typeface="黑体" panose="02010609060101010101" pitchFamily="2" charset="-122"/>
              </a:rPr>
              <a:t>电流做功的过程实际上就是</a:t>
            </a:r>
            <a:r>
              <a:rPr lang="zh-CN" altLang="en-US" sz="2600" b="0" noProof="1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</a:rPr>
              <a:t>电能转化为其他形式能量的过程</a:t>
            </a:r>
            <a:r>
              <a:rPr lang="zh-CN" altLang="en-US" sz="2600" b="0" noProof="1">
                <a:solidFill>
                  <a:srgbClr val="000000"/>
                </a:solidFill>
                <a:latin typeface="Times New Roman" pitchFamily="18" charset="0"/>
                <a:ea typeface="黑体" panose="02010609060101010101" pitchFamily="2" charset="-122"/>
              </a:rPr>
              <a:t>，电流作了多少功就有多少电能转化为其他形式的能。也就是消耗了多少电能；获得了多少其他形式的能。</a:t>
            </a:r>
          </a:p>
        </p:txBody>
      </p:sp>
    </p:spTree>
    <p:extLst>
      <p:ext uri="{BB962C8B-B14F-4D97-AF65-F5344CB8AC3E}">
        <p14:creationId xmlns:p14="http://schemas.microsoft.com/office/powerpoint/2010/main" val="99937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s://timgsa.baidu.com/timg?image&amp;quality=80&amp;size=b9999_10000&amp;sec=1594212423600&amp;di=17b9a1769e96bddf1bdca593a63746e4&amp;imgtype=0&amp;src=http%3A%2F%2Fimg4.imgtn.bdimg.com%2Fit%2Fu%3D1463193714%2C2906056417%26fm%3D214%26gp%3D0.jpg"/>
          <p:cNvPicPr>
            <a:picLocks noChangeAspect="1" noChangeArrowheads="1"/>
          </p:cNvPicPr>
          <p:nvPr/>
        </p:nvPicPr>
        <p:blipFill>
          <a:blip r:embed="rId2"/>
          <a:srcRect l="26531" t="12245" r="24490" b="24490"/>
          <a:stretch>
            <a:fillRect/>
          </a:stretch>
        </p:blipFill>
        <p:spPr bwMode="auto">
          <a:xfrm>
            <a:off x="2987824" y="406163"/>
            <a:ext cx="1944216" cy="2237773"/>
          </a:xfrm>
          <a:prstGeom prst="rect">
            <a:avLst/>
          </a:prstGeom>
          <a:noFill/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763688" y="3077054"/>
            <a:ext cx="4608512" cy="524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电流通过白</a:t>
            </a: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炽灯</a:t>
            </a: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功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100J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67545" y="1200212"/>
            <a:ext cx="1944215" cy="524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100J</a:t>
            </a: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电能</a:t>
            </a: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2195737" y="1416771"/>
            <a:ext cx="720725" cy="161925"/>
          </a:xfrm>
          <a:prstGeom prst="right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/>
            <a:endParaRPr lang="zh-CN" altLang="zh-CN" sz="3800" b="1">
              <a:solidFill>
                <a:srgbClr val="FF33CC"/>
              </a:solidFill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796136" y="1200212"/>
            <a:ext cx="2952328" cy="524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100J</a:t>
            </a:r>
            <a:r>
              <a:rPr lang="zh-CN" altLang="en-US" sz="28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内能、光能</a:t>
            </a:r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>
            <a:off x="5004049" y="1416771"/>
            <a:ext cx="720725" cy="161925"/>
          </a:xfrm>
          <a:prstGeom prst="right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763689" y="4015475"/>
            <a:ext cx="4823889" cy="52451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Ctr="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流做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功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100J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消耗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电能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100J</a:t>
            </a:r>
          </a:p>
        </p:txBody>
      </p:sp>
    </p:spTree>
    <p:extLst>
      <p:ext uri="{BB962C8B-B14F-4D97-AF65-F5344CB8AC3E}">
        <p14:creationId xmlns:p14="http://schemas.microsoft.com/office/powerpoint/2010/main" val="387389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64" presetClass="path" presetSubtype="0" accel="50000" decel="50000" fill="hold" grpId="1" nodeType="afterEffect">
                                  <p:childTnLst>
                                    <p:animMotion origin="layout" path="M 0 0 L 0 -0.33295 E" pathEditMode="relative" ptsTypes="">
                                      <p:cBhvr>
                                        <p:cTn id="49" dur="2000" fill="hold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1" grpId="1"/>
      <p:bldP spid="27652" grpId="0"/>
      <p:bldP spid="27652" grpId="1"/>
      <p:bldP spid="27653" grpId="0" animBg="1"/>
      <p:bldP spid="27653" grpId="1" animBg="1"/>
      <p:bldP spid="27654" grpId="0"/>
      <p:bldP spid="27654" grpId="1"/>
      <p:bldP spid="27656" grpId="0" animBg="1"/>
      <p:bldP spid="27656" grpId="1" animBg="1"/>
      <p:bldP spid="27658" grpId="0" build="p"/>
      <p:bldP spid="27658" grpI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400869" y="970091"/>
            <a:ext cx="8135938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solidFill>
                  <a:srgbClr val="FF0000"/>
                </a:solidFill>
                <a:ea typeface="黑体" pitchFamily="49" charset="-122"/>
              </a:rPr>
              <a:t>点拨：</a:t>
            </a:r>
            <a:r>
              <a:rPr lang="zh-CN" altLang="en-US" sz="2600" b="0">
                <a:ea typeface="黑体" pitchFamily="49" charset="-122"/>
              </a:rPr>
              <a:t>科学家们用精确的实验研究得出：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467544" y="2340499"/>
            <a:ext cx="83058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600" b="0">
                <a:solidFill>
                  <a:srgbClr val="000000"/>
                </a:solidFill>
                <a:ea typeface="黑体" pitchFamily="49" charset="-122"/>
              </a:rPr>
              <a:t>（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600" b="0">
                <a:ea typeface="黑体" pitchFamily="49" charset="-122"/>
              </a:rPr>
              <a:t>）在电压和时间相等的条件下，电功跟</a:t>
            </a:r>
            <a:r>
              <a:rPr lang="zh-CN" altLang="en-US" sz="2600" b="0">
                <a:solidFill>
                  <a:srgbClr val="FF0000"/>
                </a:solidFill>
                <a:ea typeface="黑体" pitchFamily="49" charset="-122"/>
              </a:rPr>
              <a:t>电流</a:t>
            </a:r>
            <a:r>
              <a:rPr lang="zh-CN" altLang="en-US" sz="2600" b="0">
                <a:ea typeface="黑体" pitchFamily="49" charset="-122"/>
              </a:rPr>
              <a:t>成正比。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67544" y="3004868"/>
            <a:ext cx="81534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ea typeface="黑体" pitchFamily="49" charset="-122"/>
              </a:rPr>
              <a:t>（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600" b="0">
                <a:ea typeface="黑体" pitchFamily="49" charset="-122"/>
              </a:rPr>
              <a:t>）在电压和电流相等的条件下，电功跟</a:t>
            </a:r>
            <a:r>
              <a:rPr lang="zh-CN" altLang="en-US" sz="2600" b="0">
                <a:solidFill>
                  <a:srgbClr val="FF0000"/>
                </a:solidFill>
                <a:ea typeface="黑体" pitchFamily="49" charset="-122"/>
              </a:rPr>
              <a:t>时间</a:t>
            </a:r>
            <a:r>
              <a:rPr lang="zh-CN" altLang="en-US" sz="2600" b="0">
                <a:ea typeface="黑体" pitchFamily="49" charset="-122"/>
              </a:rPr>
              <a:t>成正比。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67544" y="1657081"/>
            <a:ext cx="83058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ea typeface="黑体" pitchFamily="49" charset="-122"/>
              </a:rPr>
              <a:t>（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600" b="0">
                <a:ea typeface="黑体" pitchFamily="49" charset="-122"/>
              </a:rPr>
              <a:t>）在电流和时间相等的条件下，电功跟</a:t>
            </a:r>
            <a:r>
              <a:rPr lang="zh-CN" altLang="en-US" sz="2600" b="0">
                <a:solidFill>
                  <a:srgbClr val="FF0000"/>
                </a:solidFill>
                <a:ea typeface="黑体" pitchFamily="49" charset="-122"/>
              </a:rPr>
              <a:t>电压</a:t>
            </a:r>
            <a:r>
              <a:rPr lang="zh-CN" altLang="en-US" sz="2600" b="0">
                <a:ea typeface="黑体" pitchFamily="49" charset="-122"/>
              </a:rPr>
              <a:t>成正比。</a:t>
            </a:r>
          </a:p>
        </p:txBody>
      </p:sp>
    </p:spTree>
    <p:extLst>
      <p:ext uri="{BB962C8B-B14F-4D97-AF65-F5344CB8AC3E}">
        <p14:creationId xmlns:p14="http://schemas.microsoft.com/office/powerpoint/2010/main" val="241118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1115616" y="2932682"/>
            <a:ext cx="6768752" cy="5941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</a:pPr>
            <a:r>
              <a:rPr lang="en-US" altLang="zh-CN" sz="40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40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计</a:t>
            </a: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算公式</a:t>
            </a:r>
            <a:r>
              <a:rPr lang="zh-CN" altLang="en-US" sz="40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4000" b="1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W=UIt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</a:pPr>
            <a:endParaRPr lang="zh-CN" altLang="en-US" sz="40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87041"/>
          <p:cNvSpPr>
            <a:spLocks noChangeArrowheads="1"/>
          </p:cNvSpPr>
          <p:nvPr/>
        </p:nvSpPr>
        <p:spPr bwMode="auto">
          <a:xfrm>
            <a:off x="323530" y="497921"/>
            <a:ext cx="8424863" cy="20363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实验表明：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 电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流所作的功跟电压、电流和通电时间成正比。电功等于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电流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通电时间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的乘积。写成公式为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i="1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135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文本框 87043"/>
          <p:cNvSpPr txBox="1">
            <a:spLocks noChangeArrowheads="1"/>
          </p:cNvSpPr>
          <p:nvPr/>
        </p:nvSpPr>
        <p:spPr bwMode="auto">
          <a:xfrm>
            <a:off x="1403649" y="1705515"/>
            <a:ext cx="5688013" cy="24683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i="1">
                <a:solidFill>
                  <a:srgbClr val="0000CC"/>
                </a:solidFill>
              </a:rPr>
              <a:t>W</a:t>
            </a:r>
            <a:r>
              <a:rPr lang="zh-CN" altLang="en-US" sz="2800" b="1" i="1">
                <a:solidFill>
                  <a:srgbClr val="FF3300"/>
                </a:solidFill>
              </a:rPr>
              <a:t>：</a:t>
            </a:r>
            <a:r>
              <a:rPr lang="zh-CN" altLang="en-US" sz="2800" b="1">
                <a:solidFill>
                  <a:srgbClr val="FF3300"/>
                </a:solidFill>
              </a:rPr>
              <a:t>电功</a:t>
            </a:r>
            <a:r>
              <a:rPr lang="en-US" altLang="zh-CN" sz="2800" b="1">
                <a:solidFill>
                  <a:srgbClr val="FF3300"/>
                </a:solidFill>
              </a:rPr>
              <a:t>—</a:t>
            </a:r>
            <a:r>
              <a:rPr lang="zh-CN" altLang="en-US" sz="2800" b="1">
                <a:solidFill>
                  <a:srgbClr val="0000CC"/>
                </a:solidFill>
              </a:rPr>
              <a:t>单位用  </a:t>
            </a:r>
            <a:r>
              <a:rPr lang="en-US" altLang="zh-CN" sz="2800" b="1">
                <a:solidFill>
                  <a:srgbClr val="0000CC"/>
                </a:solidFill>
              </a:rPr>
              <a:t>J</a:t>
            </a:r>
            <a:r>
              <a:rPr lang="en-US" altLang="zh-CN" sz="2800" b="1">
                <a:solidFill>
                  <a:srgbClr val="FF3300"/>
                </a:solidFill>
              </a:rPr>
              <a:t> </a:t>
            </a:r>
            <a:r>
              <a:rPr lang="zh-CN" altLang="en-US" sz="2800" b="1">
                <a:solidFill>
                  <a:srgbClr val="FF3300"/>
                </a:solidFill>
              </a:rPr>
              <a:t>（焦耳）   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i="1">
                <a:solidFill>
                  <a:srgbClr val="0000CC"/>
                </a:solidFill>
              </a:rPr>
              <a:t>U</a:t>
            </a:r>
            <a:r>
              <a:rPr lang="zh-CN" altLang="en-US" sz="2800" b="1">
                <a:solidFill>
                  <a:srgbClr val="FF3300"/>
                </a:solidFill>
              </a:rPr>
              <a:t>： 电压</a:t>
            </a:r>
            <a:r>
              <a:rPr lang="en-US" altLang="zh-CN" sz="2800" b="1">
                <a:solidFill>
                  <a:srgbClr val="FF3300"/>
                </a:solidFill>
              </a:rPr>
              <a:t>—</a:t>
            </a:r>
            <a:r>
              <a:rPr lang="zh-CN" altLang="en-US" sz="2800" b="1">
                <a:solidFill>
                  <a:srgbClr val="0000CC"/>
                </a:solidFill>
              </a:rPr>
              <a:t>单位用  </a:t>
            </a:r>
            <a:r>
              <a:rPr lang="en-US" altLang="zh-CN" sz="2800" b="1">
                <a:solidFill>
                  <a:srgbClr val="0000CC"/>
                </a:solidFill>
              </a:rPr>
              <a:t>V</a:t>
            </a:r>
            <a:r>
              <a:rPr lang="en-US" altLang="zh-CN" sz="2800" b="1">
                <a:solidFill>
                  <a:srgbClr val="FF3300"/>
                </a:solidFill>
              </a:rPr>
              <a:t> </a:t>
            </a:r>
            <a:r>
              <a:rPr lang="zh-CN" altLang="en-US" sz="2800" b="1">
                <a:solidFill>
                  <a:srgbClr val="FF3300"/>
                </a:solidFill>
              </a:rPr>
              <a:t>（伏特）    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i="1">
                <a:solidFill>
                  <a:srgbClr val="0000CC"/>
                </a:solidFill>
              </a:rPr>
              <a:t>I </a:t>
            </a:r>
            <a:r>
              <a:rPr lang="zh-CN" altLang="en-US" sz="2800" b="1">
                <a:solidFill>
                  <a:srgbClr val="FF3300"/>
                </a:solidFill>
              </a:rPr>
              <a:t>：  电流</a:t>
            </a:r>
            <a:r>
              <a:rPr lang="en-US" altLang="zh-CN" sz="2800" b="1">
                <a:solidFill>
                  <a:srgbClr val="FF3300"/>
                </a:solidFill>
              </a:rPr>
              <a:t>—</a:t>
            </a:r>
            <a:r>
              <a:rPr lang="zh-CN" altLang="en-US" sz="2800" b="1">
                <a:solidFill>
                  <a:srgbClr val="0000CC"/>
                </a:solidFill>
              </a:rPr>
              <a:t>单位用  </a:t>
            </a:r>
            <a:r>
              <a:rPr lang="en-US" altLang="zh-CN" sz="2800" b="1">
                <a:solidFill>
                  <a:srgbClr val="0000CC"/>
                </a:solidFill>
              </a:rPr>
              <a:t>A</a:t>
            </a:r>
            <a:r>
              <a:rPr lang="zh-CN" altLang="en-US" sz="2800" b="1">
                <a:solidFill>
                  <a:srgbClr val="CC3300"/>
                </a:solidFill>
              </a:rPr>
              <a:t>（安培）</a:t>
            </a:r>
            <a:r>
              <a:rPr lang="zh-CN" altLang="en-US" sz="2800" b="1">
                <a:solidFill>
                  <a:srgbClr val="FF3300"/>
                </a:solidFill>
              </a:rPr>
              <a:t>    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i="1">
                <a:solidFill>
                  <a:srgbClr val="0000CC"/>
                </a:solidFill>
              </a:rPr>
              <a:t>t </a:t>
            </a:r>
            <a:r>
              <a:rPr lang="en-US" altLang="zh-CN" sz="2800" b="1" i="1">
                <a:solidFill>
                  <a:srgbClr val="FF3300"/>
                </a:solidFill>
              </a:rPr>
              <a:t> </a:t>
            </a:r>
            <a:r>
              <a:rPr lang="zh-CN" altLang="en-US" sz="2800" b="1" i="1">
                <a:solidFill>
                  <a:srgbClr val="FF3300"/>
                </a:solidFill>
              </a:rPr>
              <a:t>： </a:t>
            </a:r>
            <a:r>
              <a:rPr lang="zh-CN" altLang="en-US" sz="2800" b="1">
                <a:solidFill>
                  <a:srgbClr val="FF3300"/>
                </a:solidFill>
              </a:rPr>
              <a:t>时间</a:t>
            </a:r>
            <a:r>
              <a:rPr lang="en-US" altLang="zh-CN" sz="2800" b="1">
                <a:solidFill>
                  <a:srgbClr val="FF3300"/>
                </a:solidFill>
              </a:rPr>
              <a:t>—</a:t>
            </a:r>
            <a:r>
              <a:rPr lang="zh-CN" altLang="en-US" sz="2800" b="1">
                <a:solidFill>
                  <a:srgbClr val="0000CC"/>
                </a:solidFill>
              </a:rPr>
              <a:t>单位用  </a:t>
            </a:r>
            <a:r>
              <a:rPr lang="en-US" altLang="zh-CN" sz="2800" b="1">
                <a:solidFill>
                  <a:srgbClr val="0000CC"/>
                </a:solidFill>
              </a:rPr>
              <a:t>S  </a:t>
            </a:r>
            <a:r>
              <a:rPr lang="zh-CN" altLang="en-US" sz="2800" b="1">
                <a:solidFill>
                  <a:srgbClr val="CC3300"/>
                </a:solidFill>
              </a:rPr>
              <a:t>（秒）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3648" y="694908"/>
            <a:ext cx="5040560" cy="52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电功计算公式的单位：</a:t>
            </a:r>
            <a:endParaRPr lang="zh-CN" altLang="en-US" sz="28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129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文本框 88065"/>
          <p:cNvSpPr txBox="1">
            <a:spLocks noChangeArrowheads="1"/>
          </p:cNvSpPr>
          <p:nvPr/>
        </p:nvSpPr>
        <p:spPr bwMode="auto">
          <a:xfrm>
            <a:off x="971601" y="1416770"/>
            <a:ext cx="403244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W=UIt </a:t>
            </a:r>
            <a:r>
              <a:rPr lang="en-US" altLang="zh-CN" sz="2800">
                <a:solidFill>
                  <a:srgbClr val="800000"/>
                </a:solidFill>
              </a:rPr>
              <a:t>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这是基本公式</a:t>
            </a:r>
          </a:p>
        </p:txBody>
      </p:sp>
      <p:sp>
        <p:nvSpPr>
          <p:cNvPr id="88068" name="文本框 88067"/>
          <p:cNvSpPr txBox="1">
            <a:spLocks noChangeArrowheads="1"/>
          </p:cNvSpPr>
          <p:nvPr/>
        </p:nvSpPr>
        <p:spPr bwMode="auto">
          <a:xfrm>
            <a:off x="971600" y="2283005"/>
            <a:ext cx="65532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W=I</a:t>
            </a:r>
            <a:r>
              <a:rPr lang="en-US" altLang="zh-CN" sz="2800" baseline="30000">
                <a:solidFill>
                  <a:srgbClr val="FF0000"/>
                </a:solidFill>
              </a:rPr>
              <a:t>2</a:t>
            </a:r>
            <a:r>
              <a:rPr lang="en-US" altLang="zh-CN" sz="2800">
                <a:solidFill>
                  <a:srgbClr val="FF0000"/>
                </a:solidFill>
              </a:rPr>
              <a:t>Rt </a:t>
            </a:r>
            <a:r>
              <a:rPr lang="en-US" altLang="zh-CN" sz="2800">
                <a:solidFill>
                  <a:srgbClr val="000000"/>
                </a:solidFill>
              </a:rPr>
              <a:t>     </a:t>
            </a:r>
            <a:r>
              <a:rPr lang="zh-CN" altLang="en-US" sz="2800">
                <a:solidFill>
                  <a:schemeClr val="hlink"/>
                </a:solidFill>
              </a:rPr>
              <a:t>依据  </a:t>
            </a:r>
            <a:r>
              <a:rPr lang="en-US" altLang="zh-CN" sz="2800">
                <a:solidFill>
                  <a:srgbClr val="000000"/>
                </a:solidFill>
              </a:rPr>
              <a:t>U=IR</a:t>
            </a:r>
            <a:r>
              <a:rPr lang="en-US" altLang="zh-CN" sz="2800">
                <a:solidFill>
                  <a:srgbClr val="800000"/>
                </a:solidFill>
              </a:rPr>
              <a:t>        </a:t>
            </a:r>
          </a:p>
        </p:txBody>
      </p:sp>
      <p:grpSp>
        <p:nvGrpSpPr>
          <p:cNvPr id="2" name="组合 88069"/>
          <p:cNvGrpSpPr/>
          <p:nvPr/>
        </p:nvGrpSpPr>
        <p:grpSpPr>
          <a:xfrm>
            <a:off x="1043609" y="3077054"/>
            <a:ext cx="3879151" cy="865869"/>
            <a:chOff x="76" y="0"/>
            <a:chExt cx="2036" cy="531"/>
          </a:xfrm>
        </p:grpSpPr>
        <p:sp>
          <p:nvSpPr>
            <p:cNvPr id="49157" name="文本框 88070"/>
            <p:cNvSpPr txBox="1">
              <a:spLocks noChangeArrowheads="1"/>
            </p:cNvSpPr>
            <p:nvPr/>
          </p:nvSpPr>
          <p:spPr bwMode="auto">
            <a:xfrm>
              <a:off x="983" y="177"/>
              <a:ext cx="1043" cy="3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800">
                  <a:solidFill>
                    <a:schemeClr val="hlink"/>
                  </a:solidFill>
                </a:rPr>
                <a:t> </a:t>
              </a:r>
              <a:r>
                <a:rPr lang="zh-CN" altLang="en-US" sz="2800">
                  <a:solidFill>
                    <a:schemeClr val="hlink"/>
                  </a:solidFill>
                </a:rPr>
                <a:t>依据</a:t>
              </a:r>
              <a:r>
                <a:rPr lang="zh-CN" altLang="en-US" sz="2800">
                  <a:solidFill>
                    <a:srgbClr val="800000"/>
                  </a:solidFill>
                </a:rPr>
                <a:t>        </a:t>
              </a:r>
            </a:p>
          </p:txBody>
        </p:sp>
        <p:grpSp>
          <p:nvGrpSpPr>
            <p:cNvPr id="3" name="组合 88071"/>
            <p:cNvGrpSpPr>
              <a:grpSpLocks noChangeAspect="1"/>
            </p:cNvGrpSpPr>
            <p:nvPr/>
          </p:nvGrpSpPr>
          <p:grpSpPr>
            <a:xfrm>
              <a:off x="76" y="0"/>
              <a:ext cx="2036" cy="531"/>
              <a:chOff x="76" y="0"/>
              <a:chExt cx="2036" cy="531"/>
            </a:xfrm>
          </p:grpSpPr>
          <p:graphicFrame>
            <p:nvGraphicFramePr>
              <p:cNvPr id="71681" name="对象 88072"/>
              <p:cNvGraphicFramePr>
                <a:graphicFrameLocks noChangeAspect="1"/>
              </p:cNvGraphicFramePr>
              <p:nvPr/>
            </p:nvGraphicFramePr>
            <p:xfrm>
              <a:off x="76" y="0"/>
              <a:ext cx="620" cy="5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630" r:id="rId3" imgW="0" imgH="0" progId="">
                      <p:embed/>
                    </p:oleObj>
                  </mc:Choice>
                  <mc:Fallback>
                    <p:oleObj r:id="rId3" imgW="0" imgH="0" progId="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76" y="0"/>
                            <a:ext cx="620" cy="531"/>
                          </a:xfrm>
                          <a:prstGeom prst="rect">
                            <a:avLst/>
                          </a:prstGeom>
                          <a:noFill/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682" name="对象 88073"/>
              <p:cNvGraphicFramePr>
                <a:graphicFrameLocks noChangeAspect="1"/>
              </p:cNvGraphicFramePr>
              <p:nvPr/>
            </p:nvGraphicFramePr>
            <p:xfrm>
              <a:off x="1625" y="0"/>
              <a:ext cx="487" cy="5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631" r:id="rId5" imgW="0" imgH="0" progId="">
                      <p:embed/>
                    </p:oleObj>
                  </mc:Choice>
                  <mc:Fallback>
                    <p:oleObj r:id="rId5" imgW="0" imgH="0" progId="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625" y="0"/>
                            <a:ext cx="487" cy="531"/>
                          </a:xfrm>
                          <a:prstGeom prst="rect">
                            <a:avLst/>
                          </a:prstGeom>
                          <a:noFill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0" name="TextBox 9"/>
          <p:cNvSpPr txBox="1"/>
          <p:nvPr/>
        </p:nvSpPr>
        <p:spPr>
          <a:xfrm>
            <a:off x="971600" y="550535"/>
            <a:ext cx="5040560" cy="52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电功的变形公式：</a:t>
            </a:r>
            <a:endParaRPr lang="zh-CN" altLang="en-US" sz="28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96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3"/>
          <p:cNvSpPr txBox="1">
            <a:spLocks noChangeArrowheads="1"/>
          </p:cNvSpPr>
          <p:nvPr/>
        </p:nvSpPr>
        <p:spPr bwMode="auto">
          <a:xfrm>
            <a:off x="444502" y="621506"/>
            <a:ext cx="7997825" cy="129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0" smtClean="0">
                <a:latin typeface="Times New Roman" pitchFamily="18" charset="0"/>
                <a:ea typeface="黑体" pitchFamily="49" charset="-122"/>
              </a:rPr>
              <a:t>例</a:t>
            </a:r>
            <a:r>
              <a:rPr lang="en-US" altLang="zh-CN" sz="2600" b="0" smtClean="0">
                <a:latin typeface="Times New Roman" pitchFamily="18" charset="0"/>
                <a:ea typeface="黑体" pitchFamily="49" charset="-122"/>
              </a:rPr>
              <a:t>1. </a:t>
            </a:r>
            <a:r>
              <a:rPr lang="zh-CN" altLang="en-US" sz="2600" b="0" smtClean="0">
                <a:latin typeface="Times New Roman" pitchFamily="18" charset="0"/>
                <a:ea typeface="黑体" pitchFamily="49" charset="-122"/>
              </a:rPr>
              <a:t>某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日光灯在照明电路中正常工作时，其电流是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0.13A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，若通电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10min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，则电流做功为多少焦耳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?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47750" y="2006204"/>
            <a:ext cx="6808788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解：</a:t>
            </a:r>
            <a:r>
              <a:rPr lang="en-US" altLang="zh-CN" sz="2600" i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2600" i="1">
                <a:solidFill>
                  <a:srgbClr val="FF0000"/>
                </a:solidFill>
                <a:latin typeface="Times New Roman" pitchFamily="18" charset="0"/>
              </a:rPr>
              <a:t>UIt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=220V×0.13A×10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sym typeface="宋体" pitchFamily="2" charset="-122"/>
              </a:rPr>
              <a:t>×60s=17160J</a:t>
            </a:r>
          </a:p>
        </p:txBody>
      </p:sp>
    </p:spTree>
    <p:extLst>
      <p:ext uri="{BB962C8B-B14F-4D97-AF65-F5344CB8AC3E}">
        <p14:creationId xmlns:p14="http://schemas.microsoft.com/office/powerpoint/2010/main" val="267415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23528" y="2066446"/>
            <a:ext cx="8568952" cy="2128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解：</a:t>
            </a:r>
            <a:r>
              <a:rPr kumimoji="1" lang="zh-CN" altLang="en-US" sz="2400">
                <a:solidFill>
                  <a:srgbClr val="FF0000"/>
                </a:solidFill>
              </a:rPr>
              <a:t>由电功的公式得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FF0000"/>
                </a:solidFill>
              </a:rPr>
              <a:t>                   </a:t>
            </a:r>
            <a:r>
              <a:rPr kumimoji="1" lang="en-US" altLang="zh-CN" sz="2400">
                <a:solidFill>
                  <a:srgbClr val="FF0000"/>
                </a:solidFill>
                <a:latin typeface="Verdana" pitchFamily="34" charset="0"/>
              </a:rPr>
              <a:t>W=UIt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rgbClr val="FF0000"/>
                </a:solidFill>
              </a:rPr>
              <a:t>                       </a:t>
            </a:r>
            <a:r>
              <a:rPr kumimoji="1" lang="en-US" altLang="zh-CN" sz="2400">
                <a:solidFill>
                  <a:srgbClr val="FF0000"/>
                </a:solidFill>
                <a:latin typeface="Verdana" pitchFamily="34" charset="0"/>
              </a:rPr>
              <a:t>=220V× 0.35A× 1800s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rgbClr val="FF0000"/>
                </a:solidFill>
                <a:latin typeface="Verdana" pitchFamily="34" charset="0"/>
              </a:rPr>
              <a:t>                   </a:t>
            </a:r>
            <a:r>
              <a:rPr kumimoji="1" lang="en-US" altLang="zh-CN" sz="2400" smtClean="0">
                <a:solidFill>
                  <a:srgbClr val="FF0000"/>
                </a:solidFill>
                <a:latin typeface="Verdana" pitchFamily="34" charset="0"/>
              </a:rPr>
              <a:t>=</a:t>
            </a:r>
            <a:r>
              <a:rPr kumimoji="1" lang="en-US" altLang="zh-CN" sz="2400">
                <a:solidFill>
                  <a:srgbClr val="FF0000"/>
                </a:solidFill>
                <a:latin typeface="Verdana" pitchFamily="34" charset="0"/>
              </a:rPr>
              <a:t>1.386×10</a:t>
            </a:r>
            <a:r>
              <a:rPr kumimoji="1" lang="en-US" altLang="zh-CN" sz="2400" baseline="30000">
                <a:solidFill>
                  <a:srgbClr val="FF0000"/>
                </a:solidFill>
                <a:latin typeface="Verdana" pitchFamily="34" charset="0"/>
              </a:rPr>
              <a:t>5</a:t>
            </a:r>
            <a:r>
              <a:rPr kumimoji="1" lang="en-US" altLang="zh-CN" sz="2400">
                <a:solidFill>
                  <a:srgbClr val="FF0000"/>
                </a:solidFill>
                <a:latin typeface="Verdana" pitchFamily="34" charset="0"/>
              </a:rPr>
              <a:t>J</a:t>
            </a:r>
            <a:r>
              <a:rPr kumimoji="1" lang="en-US" altLang="zh-CN" sz="2400" smtClean="0">
                <a:solidFill>
                  <a:srgbClr val="FF0000"/>
                </a:solidFill>
                <a:latin typeface="Verdana" pitchFamily="34" charset="0"/>
              </a:rPr>
              <a:t>.</a:t>
            </a:r>
            <a:endParaRPr kumimoji="1" lang="en-US" altLang="zh-CN" sz="240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51521" y="478349"/>
            <a:ext cx="8675687" cy="12958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600" smtClean="0">
                <a:latin typeface="黑体" pitchFamily="49" charset="-122"/>
                <a:ea typeface="黑体" pitchFamily="49" charset="-122"/>
              </a:rPr>
              <a:t>2. </a:t>
            </a:r>
            <a:r>
              <a:rPr kumimoji="1" lang="zh-CN" altLang="en-US" sz="2600" smtClean="0">
                <a:latin typeface="黑体" pitchFamily="49" charset="-122"/>
                <a:ea typeface="黑体" pitchFamily="49" charset="-122"/>
              </a:rPr>
              <a:t>一</a:t>
            </a:r>
            <a:r>
              <a:rPr kumimoji="1" lang="zh-CN" altLang="en-US" sz="2600">
                <a:latin typeface="黑体" pitchFamily="49" charset="-122"/>
                <a:ea typeface="黑体" pitchFamily="49" charset="-122"/>
              </a:rPr>
              <a:t>把电烙铁接在</a:t>
            </a:r>
            <a:r>
              <a:rPr kumimoji="1" lang="en-US" altLang="zh-CN" sz="2600">
                <a:latin typeface="黑体" pitchFamily="49" charset="-122"/>
                <a:ea typeface="黑体" pitchFamily="49" charset="-122"/>
              </a:rPr>
              <a:t>220V</a:t>
            </a:r>
            <a:r>
              <a:rPr kumimoji="1" lang="zh-CN" altLang="en-US" sz="2600">
                <a:latin typeface="黑体" pitchFamily="49" charset="-122"/>
                <a:ea typeface="黑体" pitchFamily="49" charset="-122"/>
              </a:rPr>
              <a:t>的电路中，通过它的电</a:t>
            </a:r>
            <a:r>
              <a:rPr kumimoji="1" lang="zh-CN" altLang="en-US" sz="2600" smtClean="0">
                <a:latin typeface="黑体" pitchFamily="49" charset="-122"/>
                <a:ea typeface="黑体" pitchFamily="49" charset="-122"/>
              </a:rPr>
              <a:t>流</a:t>
            </a:r>
            <a:r>
              <a:rPr kumimoji="1" lang="en-US" altLang="zh-CN" sz="2600" smtClean="0">
                <a:latin typeface="黑体" pitchFamily="49" charset="-122"/>
                <a:ea typeface="黑体" pitchFamily="49" charset="-122"/>
              </a:rPr>
              <a:t>350mA</a:t>
            </a:r>
            <a:r>
              <a:rPr kumimoji="1" lang="zh-CN" altLang="en-US" sz="2600">
                <a:latin typeface="黑体" pitchFamily="49" charset="-122"/>
                <a:ea typeface="黑体" pitchFamily="49" charset="-122"/>
              </a:rPr>
              <a:t>，问通电</a:t>
            </a:r>
            <a:r>
              <a:rPr kumimoji="1" lang="en-US" altLang="zh-CN" sz="2600">
                <a:latin typeface="黑体" pitchFamily="49" charset="-122"/>
                <a:ea typeface="黑体" pitchFamily="49" charset="-122"/>
              </a:rPr>
              <a:t>30min</a:t>
            </a:r>
            <a:r>
              <a:rPr kumimoji="1" lang="zh-CN" altLang="en-US" sz="2600">
                <a:latin typeface="黑体" pitchFamily="49" charset="-122"/>
                <a:ea typeface="黑体" pitchFamily="49" charset="-122"/>
              </a:rPr>
              <a:t>消耗了多少电能？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23853" y="1221582"/>
            <a:ext cx="8640763" cy="89476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en-US" altLang="zh-CN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</a:t>
            </a:r>
            <a:r>
              <a:rPr kumimoji="1" lang="en-US" altLang="zh-CN" sz="28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endParaRPr kumimoji="1"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  <a:p>
            <a:r>
              <a:rPr kumimoji="1" lang="en-US" altLang="zh-CN" sz="2400" b="1">
                <a:solidFill>
                  <a:schemeClr val="tx2"/>
                </a:solidFill>
                <a:latin typeface="Tahoma" pitchFamily="34" charset="0"/>
              </a:rPr>
              <a:t>  </a:t>
            </a:r>
            <a:endParaRPr kumimoji="1" lang="en-US" altLang="zh-CN" sz="2800" b="1">
              <a:solidFill>
                <a:schemeClr val="tx2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43276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 txBox="1">
            <a:spLocks noChangeArrowheads="1"/>
          </p:cNvSpPr>
          <p:nvPr/>
        </p:nvSpPr>
        <p:spPr bwMode="auto">
          <a:xfrm>
            <a:off x="762000" y="994173"/>
            <a:ext cx="76200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800"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6146" name="文本框 2"/>
          <p:cNvSpPr txBox="1">
            <a:spLocks noChangeArrowheads="1"/>
          </p:cNvSpPr>
          <p:nvPr/>
        </p:nvSpPr>
        <p:spPr bwMode="auto">
          <a:xfrm>
            <a:off x="644525" y="1679972"/>
            <a:ext cx="7989888" cy="18975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sz="2600">
                <a:latin typeface="黑体" pitchFamily="49" charset="-122"/>
                <a:ea typeface="黑体" pitchFamily="49" charset="-122"/>
              </a:rPr>
              <a:t>知道电能及其单位，知道电能表的作用、读数方法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sz="2600"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知道电源和用电器工作过程中能量的转化；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会用公式</a:t>
            </a:r>
            <a:r>
              <a:rPr lang="en-US" altLang="zh-CN" sz="2600" i="1" smtClean="0">
                <a:latin typeface="黑体" pitchFamily="49" charset="-122"/>
                <a:ea typeface="黑体" pitchFamily="49" charset="-122"/>
              </a:rPr>
              <a:t>W </a:t>
            </a:r>
            <a:r>
              <a:rPr lang="en-US" altLang="zh-CN" sz="2600" smtClean="0"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600" i="1">
                <a:latin typeface="黑体" pitchFamily="49" charset="-122"/>
                <a:ea typeface="黑体" pitchFamily="49" charset="-122"/>
              </a:rPr>
              <a:t>UIt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进行电功的简单计算。</a:t>
            </a:r>
          </a:p>
        </p:txBody>
      </p:sp>
      <p:sp>
        <p:nvSpPr>
          <p:cNvPr id="5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98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528" y="550536"/>
            <a:ext cx="8424936" cy="194902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60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某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电能表的转速为</a:t>
            </a:r>
            <a:r>
              <a:rPr lang="en-US" altLang="zh-CN" sz="260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3000R/kwh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，一用电器单独工作时消耗了</a:t>
            </a:r>
            <a:r>
              <a:rPr lang="en-US" altLang="zh-CN" sz="260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0.3kwh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的电能。此时，电能表转过了多少圈？如果在短时间内转过了</a:t>
            </a:r>
            <a:r>
              <a:rPr lang="en-US" altLang="zh-CN" sz="2600">
                <a:solidFill>
                  <a:srgbClr val="FF6600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圈，它又消耗了多少电能？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827584" y="3025402"/>
            <a:ext cx="7344816" cy="13267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smtClean="0">
                <a:solidFill>
                  <a:srgbClr val="FF0000"/>
                </a:solidFill>
                <a:latin typeface="Times New Roman" pitchFamily="18" charset="0"/>
              </a:rPr>
              <a:t>解：</a:t>
            </a:r>
            <a:r>
              <a:rPr kumimoji="1" lang="en-US" altLang="zh-CN" sz="3200" smtClean="0">
                <a:solidFill>
                  <a:srgbClr val="FF0000"/>
                </a:solidFill>
                <a:latin typeface="Times New Roman" pitchFamily="18" charset="0"/>
              </a:rPr>
              <a:t>3000R/1kwh=n/0.3kwh</a:t>
            </a: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→</a:t>
            </a:r>
            <a:r>
              <a:rPr kumimoji="1" lang="en-US" altLang="zh-CN" sz="3200" smtClean="0">
                <a:solidFill>
                  <a:srgbClr val="FF0000"/>
                </a:solidFill>
                <a:latin typeface="Times New Roman" pitchFamily="18" charset="0"/>
              </a:rPr>
              <a:t>n=900R</a:t>
            </a:r>
          </a:p>
          <a:p>
            <a:pPr>
              <a:spcBef>
                <a:spcPct val="50000"/>
              </a:spcBef>
            </a:pPr>
            <a:r>
              <a:rPr kumimoji="1" lang="en-US" altLang="zh-CN" sz="3200" smtClean="0">
                <a:solidFill>
                  <a:srgbClr val="FF0000"/>
                </a:solidFill>
                <a:latin typeface="Times New Roman" pitchFamily="18" charset="0"/>
              </a:rPr>
              <a:t>3000R/1kwh=100R/W→W=1/30kwh</a:t>
            </a:r>
          </a:p>
        </p:txBody>
      </p:sp>
    </p:spTree>
    <p:extLst>
      <p:ext uri="{BB962C8B-B14F-4D97-AF65-F5344CB8AC3E}">
        <p14:creationId xmlns:p14="http://schemas.microsoft.com/office/powerpoint/2010/main" val="411506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1331641" y="1849888"/>
            <a:ext cx="428625" cy="19437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 b="0">
                <a:latin typeface="Times New Roman" pitchFamily="18" charset="0"/>
                <a:ea typeface="黑体" pitchFamily="49" charset="-122"/>
              </a:rPr>
              <a:t>电能 </a:t>
            </a:r>
          </a:p>
          <a:p>
            <a:r>
              <a:rPr lang="zh-CN" altLang="zh-CN" sz="2400" b="0">
                <a:latin typeface="Times New Roman" pitchFamily="18" charset="0"/>
                <a:ea typeface="黑体" pitchFamily="49" charset="-122"/>
              </a:rPr>
              <a:t>电功</a:t>
            </a:r>
          </a:p>
        </p:txBody>
      </p:sp>
      <p:sp>
        <p:nvSpPr>
          <p:cNvPr id="25603" name="文本框 2"/>
          <p:cNvSpPr txBox="1">
            <a:spLocks noChangeArrowheads="1"/>
          </p:cNvSpPr>
          <p:nvPr/>
        </p:nvSpPr>
        <p:spPr bwMode="auto">
          <a:xfrm>
            <a:off x="2220913" y="1389460"/>
            <a:ext cx="8826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电能</a:t>
            </a:r>
          </a:p>
        </p:txBody>
      </p:sp>
      <p:sp>
        <p:nvSpPr>
          <p:cNvPr id="25604" name="文本框 3"/>
          <p:cNvSpPr txBox="1">
            <a:spLocks noChangeArrowheads="1"/>
          </p:cNvSpPr>
          <p:nvPr/>
        </p:nvSpPr>
        <p:spPr bwMode="auto">
          <a:xfrm>
            <a:off x="3382963" y="1078707"/>
            <a:ext cx="339566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单位：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KW·h</a:t>
            </a:r>
            <a:r>
              <a:rPr lang="zh-CN" altLang="zh-CN" sz="2400">
                <a:latin typeface="Times New Roman" pitchFamily="18" charset="0"/>
                <a:ea typeface="黑体" pitchFamily="49" charset="-122"/>
              </a:rPr>
              <a:t>、</a:t>
            </a:r>
            <a:r>
              <a:rPr lang="zh-CN" altLang="zh-CN" sz="2400" b="0">
                <a:latin typeface="Times New Roman" pitchFamily="18" charset="0"/>
                <a:ea typeface="黑体" pitchFamily="49" charset="-122"/>
              </a:rPr>
              <a:t>度、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J</a:t>
            </a:r>
          </a:p>
        </p:txBody>
      </p:sp>
      <p:sp>
        <p:nvSpPr>
          <p:cNvPr id="25605" name="文本框 4"/>
          <p:cNvSpPr txBox="1">
            <a:spLocks noChangeArrowheads="1"/>
          </p:cNvSpPr>
          <p:nvPr/>
        </p:nvSpPr>
        <p:spPr bwMode="auto">
          <a:xfrm>
            <a:off x="2220915" y="2682479"/>
            <a:ext cx="32416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电能的计算：电能表</a:t>
            </a:r>
          </a:p>
        </p:txBody>
      </p:sp>
      <p:sp>
        <p:nvSpPr>
          <p:cNvPr id="25606" name="文本框 5"/>
          <p:cNvSpPr txBox="1">
            <a:spLocks noChangeArrowheads="1"/>
          </p:cNvSpPr>
          <p:nvPr/>
        </p:nvSpPr>
        <p:spPr bwMode="auto">
          <a:xfrm>
            <a:off x="5607050" y="2263379"/>
            <a:ext cx="265588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各参数的计算</a:t>
            </a:r>
          </a:p>
        </p:txBody>
      </p:sp>
      <p:sp>
        <p:nvSpPr>
          <p:cNvPr id="25607" name="文本框 6"/>
          <p:cNvSpPr txBox="1">
            <a:spLocks noChangeArrowheads="1"/>
          </p:cNvSpPr>
          <p:nvPr/>
        </p:nvSpPr>
        <p:spPr bwMode="auto">
          <a:xfrm>
            <a:off x="5607050" y="3048000"/>
            <a:ext cx="112553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读数</a:t>
            </a:r>
          </a:p>
        </p:txBody>
      </p:sp>
      <p:sp>
        <p:nvSpPr>
          <p:cNvPr id="25608" name="文本框 7"/>
          <p:cNvSpPr txBox="1">
            <a:spLocks noChangeArrowheads="1"/>
          </p:cNvSpPr>
          <p:nvPr/>
        </p:nvSpPr>
        <p:spPr bwMode="auto">
          <a:xfrm>
            <a:off x="2220913" y="3642123"/>
            <a:ext cx="316071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电功的计算：</a:t>
            </a:r>
            <a:r>
              <a:rPr lang="en-US" altLang="zh-CN" sz="2400" i="1">
                <a:latin typeface="Times New Roman" pitchFamily="18" charset="0"/>
                <a:ea typeface="黑体" pitchFamily="49" charset="-122"/>
              </a:rPr>
              <a:t>W=UIt</a:t>
            </a:r>
          </a:p>
        </p:txBody>
      </p:sp>
      <p:sp>
        <p:nvSpPr>
          <p:cNvPr id="25609" name="文本框 8"/>
          <p:cNvSpPr txBox="1">
            <a:spLocks noChangeArrowheads="1"/>
          </p:cNvSpPr>
          <p:nvPr/>
        </p:nvSpPr>
        <p:spPr bwMode="auto">
          <a:xfrm>
            <a:off x="3382963" y="1728788"/>
            <a:ext cx="31432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能量的转化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3030540" y="1220391"/>
            <a:ext cx="319087" cy="701278"/>
          </a:xfrm>
          <a:prstGeom prst="leftBrac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b="0" noProof="1">
              <a:latin typeface="Times New Roman" pitchFamily="18" charset="0"/>
              <a:ea typeface="黑体" panose="0201060906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5346700" y="2490788"/>
            <a:ext cx="319088" cy="702468"/>
          </a:xfrm>
          <a:prstGeom prst="leftBrac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b="0" noProof="1">
              <a:latin typeface="Times New Roman" pitchFamily="18" charset="0"/>
              <a:ea typeface="黑体" panose="0201060906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905002" y="1552575"/>
            <a:ext cx="346075" cy="2283619"/>
          </a:xfrm>
          <a:prstGeom prst="leftBrac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b="0" noProof="1">
              <a:latin typeface="Times New Roman" pitchFamily="18" charset="0"/>
              <a:ea typeface="黑体" panose="02010609060101010101" pitchFamily="2" charset="-122"/>
            </a:endParaRPr>
          </a:p>
        </p:txBody>
      </p:sp>
      <p:sp>
        <p:nvSpPr>
          <p:cNvPr id="14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716112765"/>
      </p:ext>
    </p:extLst>
  </p:cSld>
  <p:clrMapOvr>
    <a:masterClrMapping/>
  </p:clrMapOvr>
  <p:transition>
    <p:split orient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6"/>
          <p:cNvSpPr>
            <a:spLocks noChangeArrowheads="1"/>
          </p:cNvSpPr>
          <p:nvPr/>
        </p:nvSpPr>
        <p:spPr bwMode="auto">
          <a:xfrm>
            <a:off x="395536" y="1200211"/>
            <a:ext cx="8352928" cy="2499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</a:rPr>
              <a:t>1</a:t>
            </a:r>
            <a:r>
              <a:rPr lang="zh-CN" altLang="en-US" sz="2600">
                <a:latin typeface="Times New Roman" pitchFamily="18" charset="0"/>
              </a:rPr>
              <a:t>.用_________测量一段时间内家用电器消耗的电能。 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</a:rPr>
              <a:t>2</a:t>
            </a:r>
            <a:r>
              <a:rPr lang="zh-CN" altLang="en-US" sz="2600">
                <a:latin typeface="Times New Roman" pitchFamily="18" charset="0"/>
              </a:rPr>
              <a:t>.电能表上“220V”表示该电能表应该在______的电路中使用。 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</a:rPr>
              <a:t>3</a:t>
            </a:r>
            <a:r>
              <a:rPr lang="zh-CN" altLang="en-US" sz="2600">
                <a:latin typeface="Times New Roman" pitchFamily="18" charset="0"/>
              </a:rPr>
              <a:t>.电能表上表盘的数字是以__________为单位 。 </a:t>
            </a:r>
          </a:p>
        </p:txBody>
      </p:sp>
      <p:sp>
        <p:nvSpPr>
          <p:cNvPr id="134152" name="Text Box 3"/>
          <p:cNvSpPr txBox="1">
            <a:spLocks noChangeArrowheads="1"/>
          </p:cNvSpPr>
          <p:nvPr/>
        </p:nvSpPr>
        <p:spPr bwMode="auto">
          <a:xfrm>
            <a:off x="1187624" y="1296139"/>
            <a:ext cx="1244054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电能表  </a:t>
            </a:r>
          </a:p>
        </p:txBody>
      </p:sp>
      <p:sp>
        <p:nvSpPr>
          <p:cNvPr id="134153" name="Text Box 3"/>
          <p:cNvSpPr txBox="1">
            <a:spLocks noChangeArrowheads="1"/>
          </p:cNvSpPr>
          <p:nvPr/>
        </p:nvSpPr>
        <p:spPr bwMode="auto">
          <a:xfrm>
            <a:off x="6444208" y="1873629"/>
            <a:ext cx="9906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220V</a:t>
            </a:r>
            <a:r>
              <a:rPr lang="en-US" altLang="zh-CN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sp>
        <p:nvSpPr>
          <p:cNvPr id="134154" name="矩形 9"/>
          <p:cNvSpPr>
            <a:spLocks noChangeArrowheads="1"/>
          </p:cNvSpPr>
          <p:nvPr/>
        </p:nvSpPr>
        <p:spPr bwMode="auto">
          <a:xfrm>
            <a:off x="4572001" y="3028608"/>
            <a:ext cx="1162347" cy="5724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kW•h</a:t>
            </a:r>
          </a:p>
        </p:txBody>
      </p:sp>
      <p:sp>
        <p:nvSpPr>
          <p:cNvPr id="6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206736486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2" grpId="0"/>
      <p:bldP spid="134153" grpId="0"/>
      <p:bldP spid="13415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6"/>
          <p:cNvSpPr>
            <a:spLocks noChangeArrowheads="1"/>
          </p:cNvSpPr>
          <p:nvPr/>
        </p:nvSpPr>
        <p:spPr bwMode="auto">
          <a:xfrm>
            <a:off x="467544" y="1055839"/>
            <a:ext cx="8040688" cy="2499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smtClean="0">
                <a:latin typeface="+mn-ea"/>
              </a:rPr>
              <a:t>4</a:t>
            </a:r>
            <a:r>
              <a:rPr lang="zh-CN" altLang="en-US" sz="2600">
                <a:latin typeface="+mn-ea"/>
              </a:rPr>
              <a:t>.10月初表盘：           应记为__________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600">
                <a:latin typeface="+mn-ea"/>
              </a:rPr>
              <a:t>  10月底表盘：           应记为__________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600">
                <a:latin typeface="+mn-ea"/>
              </a:rPr>
              <a:t>  10月份消耗电能为</a:t>
            </a:r>
            <a:r>
              <a:rPr lang="zh-CN" altLang="en-US" sz="2600" smtClean="0">
                <a:latin typeface="+mn-ea"/>
              </a:rPr>
              <a:t>_____________</a:t>
            </a:r>
            <a:endParaRPr lang="en-US" altLang="zh-CN" sz="2600" smtClean="0">
              <a:latin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600" smtClean="0">
                <a:latin typeface="+mn-ea"/>
              </a:rPr>
              <a:t>  </a:t>
            </a:r>
            <a:r>
              <a:rPr lang="zh-CN" altLang="en-US" sz="2600" smtClean="0">
                <a:latin typeface="+mn-ea"/>
              </a:rPr>
              <a:t>如果每度电</a:t>
            </a:r>
            <a:r>
              <a:rPr lang="en-US" altLang="zh-CN" sz="2600" smtClean="0">
                <a:latin typeface="+mn-ea"/>
              </a:rPr>
              <a:t>0.5</a:t>
            </a:r>
            <a:r>
              <a:rPr lang="zh-CN" altLang="en-US" sz="2600" smtClean="0">
                <a:latin typeface="+mn-ea"/>
              </a:rPr>
              <a:t>元，</a:t>
            </a:r>
            <a:r>
              <a:rPr lang="en-US" altLang="zh-CN" sz="2600" smtClean="0">
                <a:latin typeface="+mn-ea"/>
              </a:rPr>
              <a:t>10</a:t>
            </a:r>
            <a:r>
              <a:rPr lang="zh-CN" altLang="en-US" sz="2600" smtClean="0">
                <a:latin typeface="+mn-ea"/>
              </a:rPr>
              <a:t>月应交电费为________</a:t>
            </a:r>
            <a:endParaRPr lang="zh-CN" altLang="en-US" sz="2600">
              <a:latin typeface="+mn-ea"/>
            </a:endParaRPr>
          </a:p>
        </p:txBody>
      </p:sp>
      <p:pic>
        <p:nvPicPr>
          <p:cNvPr id="26626" name="图片 2"/>
          <p:cNvPicPr>
            <a:picLocks noChangeAspect="1" noChangeArrowheads="1"/>
          </p:cNvPicPr>
          <p:nvPr/>
        </p:nvPicPr>
        <p:blipFill>
          <a:blip r:embed="rId2"/>
          <a:srcRect r="50261" b="11765"/>
          <a:stretch>
            <a:fillRect/>
          </a:stretch>
        </p:blipFill>
        <p:spPr bwMode="auto">
          <a:xfrm>
            <a:off x="2843808" y="1247231"/>
            <a:ext cx="1674812" cy="3524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6627" name="图片 3"/>
          <p:cNvPicPr>
            <a:picLocks noChangeAspect="1" noChangeArrowheads="1"/>
          </p:cNvPicPr>
          <p:nvPr/>
        </p:nvPicPr>
        <p:blipFill>
          <a:blip r:embed="rId2"/>
          <a:srcRect l="49739" b="11765"/>
          <a:stretch>
            <a:fillRect/>
          </a:stretch>
        </p:blipFill>
        <p:spPr bwMode="auto">
          <a:xfrm>
            <a:off x="2843809" y="1896907"/>
            <a:ext cx="1673225" cy="35480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4149" name="矩形 9"/>
          <p:cNvSpPr>
            <a:spLocks noChangeArrowheads="1"/>
          </p:cNvSpPr>
          <p:nvPr/>
        </p:nvSpPr>
        <p:spPr bwMode="auto">
          <a:xfrm>
            <a:off x="5652121" y="1175045"/>
            <a:ext cx="2308225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4267.8kW•h</a:t>
            </a:r>
          </a:p>
        </p:txBody>
      </p:sp>
      <p:sp>
        <p:nvSpPr>
          <p:cNvPr id="134150" name="矩形 9"/>
          <p:cNvSpPr>
            <a:spLocks noChangeArrowheads="1"/>
          </p:cNvSpPr>
          <p:nvPr/>
        </p:nvSpPr>
        <p:spPr bwMode="auto">
          <a:xfrm>
            <a:off x="5724129" y="1752535"/>
            <a:ext cx="1902493" cy="5368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4374.4kW•h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34151" name="矩形 9"/>
          <p:cNvSpPr>
            <a:spLocks noChangeArrowheads="1"/>
          </p:cNvSpPr>
          <p:nvPr/>
        </p:nvSpPr>
        <p:spPr bwMode="auto">
          <a:xfrm>
            <a:off x="3779912" y="2330024"/>
            <a:ext cx="1798562" cy="5368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106.6kW•h</a:t>
            </a: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6084168" y="2907514"/>
            <a:ext cx="1224136" cy="5368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53.3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元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547701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4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0" grpId="0"/>
      <p:bldP spid="134151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3977"/>
            <a:ext cx="8352928" cy="453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5.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2020</a:t>
            </a:r>
            <a:r>
              <a:rPr lang="zh-CN" altLang="zh-CN" sz="2400" dirty="0" smtClean="0"/>
              <a:t>秋•菏泽期末）小明同学在家中拍到一张电能表照片，如图所示，他仔细观察照片后，得到了以下结论，你认为正确的是</a:t>
            </a:r>
            <a:r>
              <a:rPr lang="en-US" altLang="zh-CN" sz="2400" dirty="0" smtClean="0">
                <a:latin typeface="+mn-ea"/>
              </a:rPr>
              <a:t>(     )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．电能表的标定电流是</a:t>
            </a:r>
            <a:r>
              <a:rPr lang="en-US" altLang="zh-CN" sz="2400" dirty="0" smtClean="0"/>
              <a:t>20A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B</a:t>
            </a:r>
            <a:r>
              <a:rPr lang="zh-CN" altLang="zh-CN" sz="2400" dirty="0" smtClean="0"/>
              <a:t>．电能表工作时的允许最大电流是</a:t>
            </a:r>
            <a:r>
              <a:rPr lang="en-US" altLang="zh-CN" sz="2400" dirty="0" smtClean="0"/>
              <a:t>10A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．电能表的转盘转过</a:t>
            </a:r>
            <a:r>
              <a:rPr lang="en-US" altLang="zh-CN" sz="2400" dirty="0" smtClean="0"/>
              <a:t>3000</a:t>
            </a:r>
            <a:r>
              <a:rPr lang="zh-CN" altLang="zh-CN" sz="2400" dirty="0" smtClean="0"/>
              <a:t>转，表明接在这个电能表上的用电器消耗了</a:t>
            </a:r>
            <a:r>
              <a:rPr lang="en-US" altLang="zh-CN" sz="2400" dirty="0" smtClean="0"/>
              <a:t>1kW</a:t>
            </a:r>
            <a:r>
              <a:rPr lang="zh-CN" altLang="zh-CN" sz="2400" dirty="0" smtClean="0"/>
              <a:t>•</a:t>
            </a:r>
            <a:r>
              <a:rPr lang="en-US" altLang="zh-CN" sz="2400" dirty="0" smtClean="0"/>
              <a:t>h</a:t>
            </a:r>
            <a:r>
              <a:rPr lang="zh-CN" altLang="zh-CN" sz="2400" dirty="0" smtClean="0"/>
              <a:t>的电能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D</a:t>
            </a:r>
            <a:r>
              <a:rPr lang="zh-CN" altLang="zh-CN" sz="2400" dirty="0" smtClean="0"/>
              <a:t>．拍照片时，家中已消耗的电能为</a:t>
            </a:r>
            <a:r>
              <a:rPr lang="en-US" altLang="zh-CN" sz="2400" dirty="0" smtClean="0"/>
              <a:t>2818.5 J</a:t>
            </a:r>
            <a:endParaRPr lang="zh-CN" altLang="zh-CN" sz="2400" dirty="0" smtClean="0"/>
          </a:p>
        </p:txBody>
      </p:sp>
      <p:pic>
        <p:nvPicPr>
          <p:cNvPr id="10752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32241" y="1561143"/>
            <a:ext cx="1285875" cy="1518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1691680" y="1488957"/>
            <a:ext cx="648072" cy="5368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00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8349"/>
            <a:ext cx="8208912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6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•广州二模）对比图中白炽灯和</a:t>
            </a:r>
            <a:r>
              <a:rPr lang="en-US" altLang="zh-CN" sz="2400" dirty="0" smtClean="0"/>
              <a:t>LED</a:t>
            </a:r>
            <a:r>
              <a:rPr lang="zh-CN" altLang="zh-CN" sz="2400" dirty="0" smtClean="0"/>
              <a:t>灯将电能转化为其他形式能的情况，可得（　　）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．白炽灯发光时，大量的电能转化为光能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B</a:t>
            </a:r>
            <a:r>
              <a:rPr lang="zh-CN" altLang="zh-CN" sz="2400" dirty="0" smtClean="0"/>
              <a:t>．白炽灯的寿命跟灯丝的温度有关，因为温度越高，灯丝就越容易凝华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LED </a:t>
            </a:r>
            <a:r>
              <a:rPr lang="zh-CN" altLang="zh-CN" sz="2400" dirty="0" smtClean="0"/>
              <a:t>灯可以直接把电能全部转化为光能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D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LED </a:t>
            </a:r>
            <a:r>
              <a:rPr lang="zh-CN" altLang="zh-CN" sz="2400" dirty="0" smtClean="0"/>
              <a:t>灯发光的效率较高</a:t>
            </a:r>
          </a:p>
        </p:txBody>
      </p:sp>
      <p:pic>
        <p:nvPicPr>
          <p:cNvPr id="10854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72200" y="3437985"/>
            <a:ext cx="2571750" cy="13940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4499992" y="1128026"/>
            <a:ext cx="648072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653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2721"/>
            <a:ext cx="8352928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7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2020</a:t>
            </a:r>
            <a:r>
              <a:rPr lang="zh-CN" altLang="zh-CN" sz="2400" dirty="0" smtClean="0"/>
              <a:t>秋•</a:t>
            </a:r>
            <a:r>
              <a:rPr lang="zh-CN" altLang="en-US" sz="2400" dirty="0" smtClean="0"/>
              <a:t>苏州</a:t>
            </a:r>
            <a:r>
              <a:rPr lang="zh-CN" altLang="zh-CN" sz="2400" dirty="0" smtClean="0"/>
              <a:t>期末）在“探究电功与哪些因素有关”实验中，小惠连接了如图的电路，以下说法中错误的是（　　）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．此电路探究的是电功与电压的关系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B</a:t>
            </a:r>
            <a:r>
              <a:rPr lang="zh-CN" altLang="zh-CN" sz="2400" dirty="0" smtClean="0"/>
              <a:t>．实验中，通过灯泡的亮度反映</a:t>
            </a:r>
            <a:r>
              <a:rPr lang="zh-CN" altLang="en-US" sz="2400" dirty="0" smtClean="0"/>
              <a:t>相同时间</a:t>
            </a:r>
            <a:r>
              <a:rPr lang="zh-CN" altLang="zh-CN" sz="2400" dirty="0" smtClean="0"/>
              <a:t>电功的大小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．滑动变阻器在电路中起到保护电路的作用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D</a:t>
            </a:r>
            <a:r>
              <a:rPr lang="zh-CN" altLang="zh-CN" sz="2400" dirty="0" smtClean="0"/>
              <a:t>．移动滑动变阻器的滑片从而改变电流，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可以进一步探究电功与电流的关系</a:t>
            </a:r>
          </a:p>
        </p:txBody>
      </p:sp>
      <p:pic>
        <p:nvPicPr>
          <p:cNvPr id="10957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32241" y="3004867"/>
            <a:ext cx="2257425" cy="17378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7956376" y="1272398"/>
            <a:ext cx="648072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909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8280920" cy="2638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8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2020</a:t>
            </a:r>
            <a:r>
              <a:rPr lang="zh-CN" altLang="zh-CN" sz="2200" dirty="0" smtClean="0"/>
              <a:t>秋•常熟市期末）现有两个定值电阻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和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），按照如图所示的四种方式，分别接到电压恒为</a:t>
            </a:r>
            <a:r>
              <a:rPr lang="en-US" altLang="zh-CN" sz="2200" dirty="0" smtClean="0"/>
              <a:t>U</a:t>
            </a:r>
            <a:r>
              <a:rPr lang="zh-CN" altLang="zh-CN" sz="2200" dirty="0" smtClean="0"/>
              <a:t>的电源两端工作相同的时间。则四个电路中电流做功大小关系正确的是（　　）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甲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乙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丙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丁</a:t>
            </a:r>
            <a:r>
              <a:rPr lang="en-US" altLang="zh-CN" sz="2200" dirty="0" smtClean="0"/>
              <a:t>	B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甲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丙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丁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乙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丙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丁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乙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甲</a:t>
            </a:r>
            <a:r>
              <a:rPr lang="en-US" altLang="zh-CN" sz="2200" dirty="0" smtClean="0"/>
              <a:t>	D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乙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丁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丙</a:t>
            </a:r>
            <a:r>
              <a:rPr lang="zh-CN" altLang="zh-CN" sz="2200" dirty="0" smtClean="0"/>
              <a:t>＞</a:t>
            </a:r>
            <a:r>
              <a:rPr lang="en-US" altLang="zh-CN" sz="2200" dirty="0" smtClean="0"/>
              <a:t>W</a:t>
            </a:r>
            <a:r>
              <a:rPr lang="zh-CN" altLang="zh-CN" sz="2200" baseline="-25000" dirty="0" smtClean="0"/>
              <a:t>甲</a:t>
            </a:r>
            <a:endParaRPr lang="zh-CN" altLang="zh-CN" sz="2200" dirty="0" smtClean="0"/>
          </a:p>
        </p:txBody>
      </p:sp>
      <p:pic>
        <p:nvPicPr>
          <p:cNvPr id="11059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39753" y="3437985"/>
            <a:ext cx="4530965" cy="1154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7308304" y="1633329"/>
            <a:ext cx="648072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986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4908"/>
            <a:ext cx="8136904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9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•吉林）甲，乙两个用电器的电压之比为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，电流之比为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．通电时间之比为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，则两个电器消耗的电能之比为（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5	B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1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4	D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8</a:t>
            </a:r>
            <a:endParaRPr lang="zh-CN" altLang="zh-CN" sz="2400" dirty="0"/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2267744" y="1861845"/>
            <a:ext cx="648072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Ｃ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91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4908"/>
            <a:ext cx="8064896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10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2020</a:t>
            </a:r>
            <a:r>
              <a:rPr lang="zh-CN" altLang="zh-CN" sz="2400" dirty="0" smtClean="0"/>
              <a:t>秋•</a:t>
            </a:r>
            <a:r>
              <a:rPr lang="zh-CN" altLang="en-US" sz="2400" dirty="0" smtClean="0"/>
              <a:t>常州</a:t>
            </a:r>
            <a:r>
              <a:rPr lang="zh-CN" altLang="zh-CN" sz="2400" dirty="0" smtClean="0"/>
              <a:t>期末）阻值为</a:t>
            </a:r>
            <a:r>
              <a:rPr lang="en-US" altLang="zh-CN" sz="2400" dirty="0" smtClean="0"/>
              <a:t>4Ω</a:t>
            </a:r>
            <a:r>
              <a:rPr lang="zh-CN" altLang="zh-CN" sz="2400" dirty="0" smtClean="0"/>
              <a:t>的小灯泡同一个阻值为</a:t>
            </a:r>
            <a:r>
              <a:rPr lang="en-US" altLang="zh-CN" sz="2400" dirty="0" smtClean="0"/>
              <a:t>2Ω</a:t>
            </a:r>
            <a:r>
              <a:rPr lang="zh-CN" altLang="zh-CN" sz="2400" dirty="0" smtClean="0"/>
              <a:t>的定值电阻串联在</a:t>
            </a:r>
            <a:r>
              <a:rPr lang="en-US" altLang="zh-CN" sz="2400" dirty="0" smtClean="0"/>
              <a:t>6V</a:t>
            </a:r>
            <a:r>
              <a:rPr lang="zh-CN" altLang="zh-CN" sz="2400" dirty="0" smtClean="0"/>
              <a:t>的电源上，则通电</a:t>
            </a:r>
            <a:r>
              <a:rPr lang="en-US" altLang="zh-CN" sz="2400" dirty="0" smtClean="0"/>
              <a:t>1min</a:t>
            </a:r>
            <a:r>
              <a:rPr lang="zh-CN" altLang="zh-CN" sz="2400" dirty="0" smtClean="0"/>
              <a:t>后，电流通过小灯泡所做的功为（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240J	B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360J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480J	D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720J</a:t>
            </a:r>
            <a:endParaRPr lang="zh-CN" altLang="zh-CN" sz="2400" dirty="0"/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3705267" y="1923678"/>
            <a:ext cx="648072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Ａ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676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文本框 6151"/>
          <p:cNvSpPr txBox="1">
            <a:spLocks noChangeArrowheads="1"/>
          </p:cNvSpPr>
          <p:nvPr/>
        </p:nvSpPr>
        <p:spPr bwMode="auto">
          <a:xfrm>
            <a:off x="755577" y="767094"/>
            <a:ext cx="162095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电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能</a:t>
            </a:r>
          </a:p>
        </p:txBody>
      </p:sp>
      <p:pic>
        <p:nvPicPr>
          <p:cNvPr id="1026" name="Picture 2" descr="https://timgsa.baidu.com/timg?image&amp;quality=80&amp;size=b9999_10000&amp;sec=1594209006907&amp;di=e08b30c5faae14501e3c31faf264f545&amp;imgtype=0&amp;src=http%3A%2F%2Fwww.ccgc.cn%2Fpicture%2F-1%2F171023105638057926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5575" y="-136863"/>
            <a:ext cx="38100" cy="76389"/>
          </a:xfrm>
          <a:prstGeom prst="rect">
            <a:avLst/>
          </a:prstGeom>
          <a:noFill/>
        </p:spPr>
      </p:pic>
      <p:pic>
        <p:nvPicPr>
          <p:cNvPr id="1028" name="Picture 4" descr="https://timgsa.baidu.com/timg?image&amp;quality=80&amp;size=b9999_10000&amp;sec=1594209006907&amp;di=e08b30c5faae14501e3c31faf264f545&amp;imgtype=0&amp;src=http%3A%2F%2Fwww.ccgc.cn%2Fpicture%2F-1%2F171023105638057926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5575" y="-136863"/>
            <a:ext cx="38100" cy="76389"/>
          </a:xfrm>
          <a:prstGeom prst="rect">
            <a:avLst/>
          </a:prstGeom>
          <a:noFill/>
        </p:spPr>
      </p:pic>
      <p:pic>
        <p:nvPicPr>
          <p:cNvPr id="1030" name="Picture 6" descr="https://timgsa.baidu.com/timg?image&amp;quality=80&amp;size=b9999_10000&amp;sec=1594209006907&amp;di=e08b30c5faae14501e3c31faf264f545&amp;imgtype=0&amp;src=http%3A%2F%2Fwww.ccgc.cn%2Fpicture%2F-1%2F171023105638057926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5575" y="-136863"/>
            <a:ext cx="38100" cy="76389"/>
          </a:xfrm>
          <a:prstGeom prst="rect">
            <a:avLst/>
          </a:prstGeom>
          <a:noFill/>
        </p:spPr>
      </p:pic>
      <p:pic>
        <p:nvPicPr>
          <p:cNvPr id="1032" name="Picture 8" descr="https://timgsa.baidu.com/timg?image&amp;quality=80&amp;size=b9999_10000&amp;sec=1594209104930&amp;di=7d17f544eb76c4277b84d726559aa321&amp;imgtype=0&amp;src=http%3A%2F%2Fi0.hdslb.com%2Fbfs%2Farticle%2F8ff90b01497033957285334de20a122aa8b05cf6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7585" y="1561142"/>
            <a:ext cx="3268449" cy="2309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" name="Picture 10" descr="https://timgsa.baidu.com/timg?image&amp;quality=80&amp;size=b9999_10000&amp;sec=1594209193310&amp;di=93acc46cd6ae1cde144c810df2859539&amp;imgtype=0&amp;src=http%3A%2F%2Fn.sinaimg.cn%2Fsinacn13%2F686%2Fw870h616%2F20180327%2F29b7-fysqfnh3341064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32041" y="1561142"/>
            <a:ext cx="3254387" cy="2309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187624" y="4087661"/>
            <a:ext cx="6624736" cy="52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火力发电站                           水力发电站</a:t>
            </a:r>
            <a:endParaRPr lang="zh-CN" altLang="en-US" sz="28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84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8208912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11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2021</a:t>
            </a:r>
            <a:r>
              <a:rPr lang="zh-CN" altLang="zh-CN" sz="2200" dirty="0" smtClean="0"/>
              <a:t>•绵阳）小明是一个爱动手并且善于思考的同学。一天他把自己的手机拆开，看到了一块如图所示的锂电池。以下是他做出的判断，其中不正确的是（　　）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．这块电池能提供的电能大约为</a:t>
            </a:r>
            <a:r>
              <a:rPr lang="en-US" altLang="zh-CN" sz="2200" dirty="0" smtClean="0"/>
              <a:t>2.3</a:t>
            </a:r>
            <a:r>
              <a:rPr lang="zh-CN" altLang="zh-CN" sz="2200" dirty="0" smtClean="0"/>
              <a:t>×</a:t>
            </a:r>
            <a:r>
              <a:rPr lang="en-US" altLang="zh-CN" sz="2200" dirty="0" smtClean="0"/>
              <a:t>10</a:t>
            </a:r>
            <a:r>
              <a:rPr lang="en-US" altLang="zh-CN" sz="2200" baseline="30000" dirty="0" smtClean="0"/>
              <a:t>4</a:t>
            </a:r>
            <a:r>
              <a:rPr lang="en-US" altLang="zh-CN" sz="2200" dirty="0" smtClean="0"/>
              <a:t>J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．图中</a:t>
            </a:r>
            <a:r>
              <a:rPr lang="en-US" altLang="zh-CN" sz="2200" dirty="0" err="1" smtClean="0"/>
              <a:t>mAh</a:t>
            </a:r>
            <a:r>
              <a:rPr lang="zh-CN" altLang="zh-CN" sz="2200" dirty="0" smtClean="0"/>
              <a:t>和</a:t>
            </a:r>
            <a:r>
              <a:rPr lang="en-US" altLang="zh-CN" sz="2200" dirty="0" err="1" smtClean="0"/>
              <a:t>Wh</a:t>
            </a:r>
            <a:r>
              <a:rPr lang="zh-CN" altLang="zh-CN" sz="2200" dirty="0" smtClean="0"/>
              <a:t>都是能量的单位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．将这块电池充满电需要的电费将不会超过</a:t>
            </a:r>
            <a:r>
              <a:rPr lang="en-US" altLang="zh-CN" sz="2200" dirty="0" smtClean="0"/>
              <a:t>0.1</a:t>
            </a:r>
            <a:r>
              <a:rPr lang="zh-CN" altLang="zh-CN" sz="2200" dirty="0" smtClean="0"/>
              <a:t>元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．这块电池提供的电能若全部用来驱动电动机，能借助机械将一个中学生提升超过</a:t>
            </a:r>
            <a:r>
              <a:rPr lang="en-US" altLang="zh-CN" sz="2200" dirty="0" smtClean="0"/>
              <a:t>20m</a:t>
            </a:r>
            <a:r>
              <a:rPr lang="zh-CN" altLang="zh-CN" sz="2200" dirty="0" smtClean="0"/>
              <a:t>高</a:t>
            </a:r>
          </a:p>
        </p:txBody>
      </p:sp>
      <p:pic>
        <p:nvPicPr>
          <p:cNvPr id="111618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12161" y="1633330"/>
            <a:ext cx="2752725" cy="14609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4540222" y="1630016"/>
            <a:ext cx="648072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Ｂ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71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0535"/>
            <a:ext cx="7992888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12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2020</a:t>
            </a:r>
            <a:r>
              <a:rPr lang="zh-CN" altLang="zh-CN" sz="2200" dirty="0" smtClean="0"/>
              <a:t>秋•深圳期末）小张从实验室找到四只电能表，其规格如下所示。她将四只相同的白炽灯分别与四只电能表相连并接入照明电路，则电能表转盘转得最快的是（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220V  5A  50Hz   1200r/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kW</a:t>
            </a:r>
            <a:r>
              <a:rPr lang="zh-CN" altLang="zh-CN" sz="2200" dirty="0" smtClean="0"/>
              <a:t>•</a:t>
            </a:r>
            <a:r>
              <a:rPr lang="en-US" altLang="zh-CN" sz="2200" dirty="0" smtClean="0"/>
              <a:t>h</a:t>
            </a:r>
            <a:r>
              <a:rPr lang="zh-CN" altLang="zh-CN" sz="2200" dirty="0" smtClean="0"/>
              <a:t>）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220V  2A  50Hz   1800r/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kW</a:t>
            </a:r>
            <a:r>
              <a:rPr lang="zh-CN" altLang="zh-CN" sz="2200" dirty="0" smtClean="0"/>
              <a:t>•</a:t>
            </a:r>
            <a:r>
              <a:rPr lang="en-US" altLang="zh-CN" sz="2200" dirty="0" smtClean="0"/>
              <a:t>h</a:t>
            </a:r>
            <a:r>
              <a:rPr lang="zh-CN" altLang="zh-CN" sz="2200" dirty="0" smtClean="0"/>
              <a:t>）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220V  5A  50Hz   2500r/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kW</a:t>
            </a:r>
            <a:r>
              <a:rPr lang="zh-CN" altLang="zh-CN" sz="2200" dirty="0" smtClean="0"/>
              <a:t>•</a:t>
            </a:r>
            <a:r>
              <a:rPr lang="en-US" altLang="zh-CN" sz="2200" dirty="0" smtClean="0"/>
              <a:t>h</a:t>
            </a:r>
            <a:r>
              <a:rPr lang="zh-CN" altLang="zh-CN" sz="2200" dirty="0" smtClean="0"/>
              <a:t>）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220V  2A  50Hz   3600r/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kW</a:t>
            </a:r>
            <a:r>
              <a:rPr lang="zh-CN" altLang="zh-CN" sz="2200" dirty="0" smtClean="0"/>
              <a:t>•</a:t>
            </a:r>
            <a:r>
              <a:rPr lang="en-US" altLang="zh-CN" sz="2200" dirty="0" smtClean="0"/>
              <a:t>h</a:t>
            </a:r>
            <a:r>
              <a:rPr lang="zh-CN" altLang="zh-CN" sz="2200" dirty="0" smtClean="0"/>
              <a:t>）</a:t>
            </a:r>
            <a:endParaRPr lang="zh-CN" altLang="zh-CN" sz="2200" dirty="0"/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6300192" y="1633329"/>
            <a:ext cx="648072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207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799288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13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•烟台）如图所示是某家用电子式电能表的表盘，该电能表的标定电流是</a:t>
            </a:r>
            <a:r>
              <a:rPr lang="zh-CN" altLang="zh-CN" sz="2400" u="sng" dirty="0" smtClean="0"/>
              <a:t>　</a:t>
            </a:r>
            <a:r>
              <a:rPr lang="en-US" altLang="zh-CN" sz="2400" u="sng" dirty="0" smtClean="0"/>
              <a:t>   </a:t>
            </a:r>
            <a:r>
              <a:rPr lang="zh-CN" altLang="en-US" sz="2400" u="sng" dirty="0" smtClean="0"/>
              <a:t>　</a:t>
            </a:r>
            <a:r>
              <a:rPr lang="zh-CN" altLang="zh-CN" sz="2400" u="sng" dirty="0" smtClean="0"/>
              <a:t>　</a:t>
            </a:r>
            <a:r>
              <a:rPr lang="en-US" altLang="zh-CN" sz="2400" dirty="0" smtClean="0"/>
              <a:t>A</a:t>
            </a:r>
            <a:r>
              <a:rPr lang="zh-CN" altLang="zh-CN" sz="2400" dirty="0" smtClean="0"/>
              <a:t>，表盘上显示已用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电</a:t>
            </a:r>
            <a:r>
              <a:rPr lang="zh-CN" altLang="zh-CN" sz="2400" u="sng" dirty="0" smtClean="0"/>
              <a:t>　</a:t>
            </a:r>
            <a:r>
              <a:rPr lang="en-US" altLang="zh-CN" sz="2400" u="sng" dirty="0" smtClean="0"/>
              <a:t>   </a:t>
            </a:r>
            <a:r>
              <a:rPr lang="zh-CN" altLang="en-US" sz="2400" u="sng" dirty="0" smtClean="0"/>
              <a:t>　　　</a:t>
            </a:r>
            <a:r>
              <a:rPr lang="zh-CN" altLang="zh-CN" sz="2400" u="sng" dirty="0" smtClean="0"/>
              <a:t>　</a:t>
            </a:r>
            <a:r>
              <a:rPr lang="en-US" altLang="zh-CN" sz="2400" dirty="0" smtClean="0"/>
              <a:t>kW</a:t>
            </a:r>
            <a:r>
              <a:rPr lang="zh-CN" altLang="zh-CN" sz="2400" dirty="0" smtClean="0"/>
              <a:t>•</a:t>
            </a:r>
            <a:r>
              <a:rPr lang="en-US" altLang="zh-CN" sz="2400" dirty="0" smtClean="0"/>
              <a:t>h</a:t>
            </a:r>
            <a:r>
              <a:rPr lang="zh-CN" altLang="zh-CN" sz="2400" dirty="0" smtClean="0"/>
              <a:t>．若将某用电器单独接在该电能表上正常工作</a:t>
            </a:r>
            <a:r>
              <a:rPr lang="en-US" altLang="zh-CN" sz="2400" dirty="0" smtClean="0"/>
              <a:t>3min</a:t>
            </a:r>
            <a:r>
              <a:rPr lang="zh-CN" altLang="zh-CN" sz="2400" dirty="0" smtClean="0"/>
              <a:t>，电能表指示灯闪烁了</a:t>
            </a:r>
            <a:r>
              <a:rPr lang="en-US" altLang="zh-CN" sz="2400" dirty="0" smtClean="0"/>
              <a:t>32</a:t>
            </a:r>
            <a:r>
              <a:rPr lang="zh-CN" altLang="zh-CN" sz="2400" dirty="0" smtClean="0"/>
              <a:t>次，该用电器在上述时间内消耗的电能为</a:t>
            </a:r>
            <a:r>
              <a:rPr lang="zh-CN" altLang="zh-CN" sz="2400" u="sng" dirty="0" smtClean="0"/>
              <a:t>　</a:t>
            </a:r>
            <a:r>
              <a:rPr lang="en-US" altLang="zh-CN" sz="2400" u="sng" dirty="0" smtClean="0"/>
              <a:t>   </a:t>
            </a:r>
            <a:r>
              <a:rPr lang="zh-CN" altLang="en-US" sz="2400" u="sng" dirty="0" smtClean="0"/>
              <a:t>　</a:t>
            </a:r>
            <a:r>
              <a:rPr lang="zh-CN" altLang="zh-CN" sz="2400" u="sng" dirty="0" smtClean="0"/>
              <a:t>　</a:t>
            </a:r>
            <a:r>
              <a:rPr lang="en-US" altLang="zh-CN" sz="2400" dirty="0" smtClean="0"/>
              <a:t>kW</a:t>
            </a:r>
            <a:r>
              <a:rPr lang="zh-CN" altLang="zh-CN" sz="2400" dirty="0" smtClean="0"/>
              <a:t>•</a:t>
            </a:r>
            <a:r>
              <a:rPr lang="en-US" altLang="zh-CN" sz="2400" dirty="0" smtClean="0"/>
              <a:t>h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sp>
        <p:nvSpPr>
          <p:cNvPr id="3" name="矩形 2"/>
          <p:cNvSpPr/>
          <p:nvPr/>
        </p:nvSpPr>
        <p:spPr>
          <a:xfrm>
            <a:off x="4059629" y="1200212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10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1" y="1777702"/>
            <a:ext cx="8980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5546.7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1920" y="2860495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0.02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752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44208" y="3077054"/>
            <a:ext cx="1368152" cy="1668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5210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4908"/>
            <a:ext cx="8064896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14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•福建）民航局规定：严禁乘客携带超过</a:t>
            </a:r>
            <a:r>
              <a:rPr lang="en-US" altLang="zh-CN" sz="2400" dirty="0" smtClean="0"/>
              <a:t>160W</a:t>
            </a:r>
            <a:r>
              <a:rPr lang="zh-CN" altLang="zh-CN" sz="2400" dirty="0" smtClean="0"/>
              <a:t>•</a:t>
            </a:r>
            <a:r>
              <a:rPr lang="en-US" altLang="zh-CN" sz="2400" dirty="0" smtClean="0"/>
              <a:t>h</a:t>
            </a:r>
            <a:r>
              <a:rPr lang="zh-CN" altLang="zh-CN" sz="2400" dirty="0" smtClean="0"/>
              <a:t>（瓦•时）的锂电池上飞机。某品牌笔记本电脑的电池铭牌标有“</a:t>
            </a:r>
            <a:r>
              <a:rPr lang="en-US" altLang="zh-CN" sz="2400" dirty="0" smtClean="0"/>
              <a:t>10.8V 10A</a:t>
            </a:r>
            <a:r>
              <a:rPr lang="zh-CN" altLang="zh-CN" sz="2400" dirty="0" smtClean="0"/>
              <a:t>•</a:t>
            </a:r>
            <a:r>
              <a:rPr lang="en-US" altLang="zh-CN" sz="2400" dirty="0" smtClean="0"/>
              <a:t>h</a:t>
            </a:r>
            <a:r>
              <a:rPr lang="zh-CN" altLang="zh-CN" sz="2400" dirty="0" smtClean="0"/>
              <a:t>”字样，充满电后，存储的电能为</a:t>
            </a:r>
            <a:r>
              <a:rPr lang="zh-CN" altLang="zh-CN" sz="2400" u="sng" dirty="0" smtClean="0"/>
              <a:t>　</a:t>
            </a:r>
            <a:r>
              <a:rPr lang="en-US" altLang="zh-CN" sz="2400" u="sng" dirty="0" smtClean="0"/>
              <a:t>  </a:t>
            </a:r>
            <a:r>
              <a:rPr lang="zh-CN" altLang="en-US" sz="2400" u="sng" dirty="0" smtClean="0"/>
              <a:t>　　</a:t>
            </a:r>
            <a:r>
              <a:rPr lang="en-US" altLang="zh-CN" sz="2400" u="sng" dirty="0" smtClean="0"/>
              <a:t> </a:t>
            </a:r>
            <a:r>
              <a:rPr lang="zh-CN" altLang="zh-CN" sz="2400" u="sng" dirty="0" smtClean="0"/>
              <a:t>　</a:t>
            </a:r>
            <a:r>
              <a:rPr lang="en-US" altLang="zh-CN" sz="2400" dirty="0" smtClean="0"/>
              <a:t>kW</a:t>
            </a:r>
            <a:r>
              <a:rPr lang="zh-CN" altLang="zh-CN" sz="2400" dirty="0" smtClean="0"/>
              <a:t>•</a:t>
            </a:r>
            <a:r>
              <a:rPr lang="en-US" altLang="zh-CN" sz="2400" dirty="0" smtClean="0"/>
              <a:t>h</a:t>
            </a:r>
            <a:r>
              <a:rPr lang="zh-CN" altLang="zh-CN" sz="2400" dirty="0" smtClean="0"/>
              <a:t>，该笔记本电脑</a:t>
            </a:r>
            <a:r>
              <a:rPr lang="zh-CN" altLang="zh-CN" sz="2400" u="sng" dirty="0" smtClean="0"/>
              <a:t>　</a:t>
            </a:r>
            <a:r>
              <a:rPr lang="en-US" altLang="zh-CN" sz="2400" u="sng" dirty="0" smtClean="0"/>
              <a:t> </a:t>
            </a:r>
            <a:r>
              <a:rPr lang="zh-CN" altLang="en-US" sz="2400" u="sng" dirty="0" smtClean="0"/>
              <a:t>　</a:t>
            </a:r>
            <a:r>
              <a:rPr lang="en-US" altLang="zh-CN" sz="2400" u="sng" dirty="0" smtClean="0"/>
              <a:t>  </a:t>
            </a:r>
            <a:r>
              <a:rPr lang="zh-CN" altLang="zh-CN" sz="2400" u="sng" dirty="0" smtClean="0"/>
              <a:t>　</a:t>
            </a:r>
            <a:r>
              <a:rPr lang="zh-CN" altLang="zh-CN" sz="2400" dirty="0" smtClean="0"/>
              <a:t>（选填“能”或“不能”）带上飞机。</a:t>
            </a:r>
            <a:endParaRPr lang="zh-CN" altLang="zh-CN" sz="2400" dirty="0"/>
          </a:p>
        </p:txBody>
      </p:sp>
      <p:sp>
        <p:nvSpPr>
          <p:cNvPr id="3" name="矩形 2"/>
          <p:cNvSpPr/>
          <p:nvPr/>
        </p:nvSpPr>
        <p:spPr>
          <a:xfrm>
            <a:off x="1907705" y="2499564"/>
            <a:ext cx="768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0.108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0192" y="2427378"/>
            <a:ext cx="441146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能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80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8349"/>
            <a:ext cx="8424936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15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2020</a:t>
            </a:r>
            <a:r>
              <a:rPr lang="zh-CN" altLang="zh-CN" sz="2200" dirty="0" smtClean="0"/>
              <a:t>•恩施州）华为手机的超级快充充电器最大充电电流可达</a:t>
            </a:r>
            <a:r>
              <a:rPr lang="en-US" altLang="zh-CN" sz="2200" dirty="0" smtClean="0"/>
              <a:t>5A</a:t>
            </a:r>
            <a:r>
              <a:rPr lang="zh-CN" altLang="zh-CN" sz="2200" dirty="0" smtClean="0"/>
              <a:t>．现有华为某一型号的电池，容量为</a:t>
            </a:r>
            <a:r>
              <a:rPr lang="en-US" altLang="zh-CN" sz="2200" dirty="0" smtClean="0"/>
              <a:t>4200mAh</a:t>
            </a:r>
            <a:r>
              <a:rPr lang="zh-CN" altLang="zh-CN" sz="2200" dirty="0" smtClean="0"/>
              <a:t>（其中“</a:t>
            </a:r>
            <a:r>
              <a:rPr lang="en-US" altLang="zh-CN" sz="2200" dirty="0" smtClean="0"/>
              <a:t>mA</a:t>
            </a:r>
            <a:r>
              <a:rPr lang="zh-CN" altLang="zh-CN" sz="2200" dirty="0" smtClean="0"/>
              <a:t>”为电流的单位“毫安”，“</a:t>
            </a:r>
            <a:r>
              <a:rPr lang="en-US" altLang="zh-CN" sz="2200" dirty="0" smtClean="0"/>
              <a:t>h</a:t>
            </a:r>
            <a:r>
              <a:rPr lang="zh-CN" altLang="zh-CN" sz="2200" dirty="0" smtClean="0"/>
              <a:t>”为时间的单位“小时”），假设充电器始终以最大充电电流充电，且把电池充满，只需要</a:t>
            </a:r>
            <a:r>
              <a:rPr lang="zh-CN" altLang="zh-CN" sz="2200" u="sng" dirty="0" smtClean="0"/>
              <a:t>　</a:t>
            </a:r>
            <a:r>
              <a:rPr lang="zh-CN" altLang="en-US" sz="2200" u="sng" dirty="0" smtClean="0"/>
              <a:t>　</a:t>
            </a:r>
            <a:r>
              <a:rPr lang="en-US" altLang="zh-CN" sz="2200" u="sng" dirty="0" smtClean="0"/>
              <a:t>  </a:t>
            </a:r>
            <a:r>
              <a:rPr lang="en-US" altLang="zh-CN" sz="2200" dirty="0" smtClean="0"/>
              <a:t>min</a:t>
            </a:r>
            <a:r>
              <a:rPr lang="zh-CN" altLang="zh-CN" sz="2200" dirty="0" smtClean="0"/>
              <a:t>．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如果将此电池电量全部用完，然后停下家里其它用电器，只给手机充电，充满后发现标有“</a:t>
            </a:r>
            <a:r>
              <a:rPr lang="en-US" altLang="zh-CN" sz="2200" dirty="0" smtClean="0"/>
              <a:t>3000revs/</a:t>
            </a:r>
            <a:r>
              <a:rPr lang="zh-CN" altLang="zh-CN" sz="2200" dirty="0" smtClean="0"/>
              <a:t>（</a:t>
            </a:r>
            <a:r>
              <a:rPr lang="en-US" altLang="zh-CN" sz="2200" dirty="0" smtClean="0"/>
              <a:t>kW</a:t>
            </a:r>
            <a:r>
              <a:rPr lang="zh-CN" altLang="zh-CN" sz="2200" dirty="0" smtClean="0"/>
              <a:t>•</a:t>
            </a:r>
            <a:r>
              <a:rPr lang="en-US" altLang="zh-CN" sz="2200" dirty="0" smtClean="0"/>
              <a:t>h</a:t>
            </a:r>
            <a:r>
              <a:rPr lang="zh-CN" altLang="zh-CN" sz="2200" dirty="0" smtClean="0"/>
              <a:t>）”字样的电能表转了</a:t>
            </a:r>
            <a:r>
              <a:rPr lang="en-US" altLang="zh-CN" sz="2200" dirty="0" smtClean="0"/>
              <a:t>63</a:t>
            </a:r>
            <a:r>
              <a:rPr lang="zh-CN" altLang="zh-CN" sz="2200" dirty="0" smtClean="0"/>
              <a:t>转，则充电消耗的电能为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</a:t>
            </a:r>
            <a:r>
              <a:rPr lang="zh-CN" altLang="en-US" sz="2200" u="sng" dirty="0" smtClean="0"/>
              <a:t>　　</a:t>
            </a:r>
            <a:r>
              <a:rPr lang="zh-CN" altLang="zh-CN" sz="2200" u="sng" dirty="0" smtClean="0"/>
              <a:t>　</a:t>
            </a:r>
            <a:r>
              <a:rPr lang="en-US" altLang="zh-CN" sz="2200" dirty="0" smtClean="0"/>
              <a:t>kW</a:t>
            </a:r>
            <a:r>
              <a:rPr lang="zh-CN" altLang="zh-CN" sz="2200" dirty="0" smtClean="0"/>
              <a:t>•</a:t>
            </a:r>
            <a:r>
              <a:rPr lang="en-US" altLang="zh-CN" sz="2200" dirty="0" smtClean="0"/>
              <a:t>h</a:t>
            </a:r>
            <a:r>
              <a:rPr lang="zh-CN" altLang="zh-CN" sz="2200" dirty="0" smtClean="0"/>
              <a:t>。</a:t>
            </a:r>
            <a:endParaRPr lang="zh-CN" altLang="zh-CN" sz="2200" dirty="0"/>
          </a:p>
        </p:txBody>
      </p:sp>
      <p:sp>
        <p:nvSpPr>
          <p:cNvPr id="3" name="矩形 2"/>
          <p:cNvSpPr/>
          <p:nvPr/>
        </p:nvSpPr>
        <p:spPr>
          <a:xfrm>
            <a:off x="6948264" y="2066447"/>
            <a:ext cx="6383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50.4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3928" y="3582358"/>
            <a:ext cx="768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0.021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40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22264" y="476250"/>
            <a:ext cx="8426200" cy="137363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 eaLnBrk="1" fontAlgn="t" hangingPunct="1">
              <a:lnSpc>
                <a:spcPct val="150000"/>
              </a:lnSpc>
              <a:spcBef>
                <a:spcPct val="0"/>
              </a:spcBef>
              <a:buClr>
                <a:srgbClr val="0000CC"/>
              </a:buClr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16</a:t>
            </a:r>
            <a:r>
              <a:rPr lang="en-US" altLang="zh-CN" sz="2400" smtClean="0">
                <a:latin typeface="Times New Roman" pitchFamily="18" charset="0"/>
                <a:ea typeface="宋体" pitchFamily="2" charset="-122"/>
              </a:rPr>
              <a:t>.  </a:t>
            </a: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有一块手机电池，上面标明电压为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3.7V</a:t>
            </a: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，容</a:t>
            </a:r>
            <a:r>
              <a:rPr lang="en-US" altLang="zh-CN" sz="240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4500mA•h</a:t>
            </a:r>
            <a:r>
              <a:rPr lang="zh-CN" altLang="en-US" sz="240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，它充满电后，大约存储了多少电能？</a:t>
            </a:r>
            <a:endParaRPr lang="en-US" altLang="zh-CN" sz="2400" smtClean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911225" y="1809751"/>
            <a:ext cx="7467600" cy="26194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rgbClr val="0000CC"/>
              </a:buClr>
              <a:buFont typeface="Wingdings" pitchFamily="2" charset="2"/>
              <a:buNone/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解</a:t>
            </a:r>
            <a:r>
              <a:rPr lang="zh-CN" altLang="en-US" sz="2600" smtClean="0">
                <a:solidFill>
                  <a:srgbClr val="FF0000"/>
                </a:solidFill>
                <a:latin typeface="Times New Roman" pitchFamily="18" charset="0"/>
              </a:rPr>
              <a:t>：</a:t>
            </a:r>
            <a:r>
              <a:rPr lang="en-US" altLang="zh-CN" sz="2600" i="1" smtClean="0">
                <a:solidFill>
                  <a:srgbClr val="FF0000"/>
                </a:solidFill>
                <a:latin typeface="Times New Roman" pitchFamily="18" charset="0"/>
              </a:rPr>
              <a:t>U</a:t>
            </a: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=3.7V     </a:t>
            </a:r>
            <a:r>
              <a:rPr lang="en-US" altLang="zh-CN" sz="2600" i="1" smtClean="0">
                <a:solidFill>
                  <a:srgbClr val="FF0000"/>
                </a:solidFill>
                <a:latin typeface="Times New Roman" pitchFamily="18" charset="0"/>
              </a:rPr>
              <a:t>Q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= </a:t>
            </a: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4500mA•h</a:t>
            </a:r>
            <a:endParaRPr lang="en-US" altLang="zh-CN" sz="260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1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        </a:t>
            </a:r>
            <a:r>
              <a:rPr lang="en-US" altLang="zh-CN" sz="2600" i="1" smtClean="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=</a:t>
            </a:r>
            <a:r>
              <a:rPr lang="en-US" altLang="zh-CN" sz="2600" i="1" smtClean="0">
                <a:solidFill>
                  <a:srgbClr val="FF0000"/>
                </a:solidFill>
                <a:latin typeface="Times New Roman" pitchFamily="18" charset="0"/>
              </a:rPr>
              <a:t>U </a:t>
            </a:r>
            <a:r>
              <a:rPr lang="en-US" altLang="zh-CN" sz="2600" i="1">
                <a:solidFill>
                  <a:srgbClr val="FF0000"/>
                </a:solidFill>
                <a:latin typeface="Times New Roman" pitchFamily="18" charset="0"/>
              </a:rPr>
              <a:t>I </a:t>
            </a:r>
            <a:r>
              <a:rPr lang="en-US" altLang="zh-CN" sz="2600" i="1" smtClean="0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=3.7V×4.5A×1×3600s</a:t>
            </a:r>
            <a:endParaRPr lang="en-US" altLang="zh-CN" sz="260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1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               </a:t>
            </a: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=59940J</a:t>
            </a:r>
            <a:endParaRPr lang="en-US" altLang="zh-CN" sz="260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spcBef>
                <a:spcPct val="10000"/>
              </a:spcBef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     答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它充满电后，大约存储</a:t>
            </a:r>
            <a:r>
              <a:rPr lang="zh-CN" altLang="en-US" sz="2600" smtClean="0">
                <a:solidFill>
                  <a:srgbClr val="FF0000"/>
                </a:solidFill>
                <a:latin typeface="Times New Roman" pitchFamily="18" charset="0"/>
              </a:rPr>
              <a:t>了</a:t>
            </a: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59940</a:t>
            </a:r>
            <a:r>
              <a:rPr lang="zh-CN" altLang="en-US" sz="2600" smtClean="0">
                <a:solidFill>
                  <a:srgbClr val="FF0000"/>
                </a:solidFill>
                <a:latin typeface="Times New Roman" pitchFamily="18" charset="0"/>
              </a:rPr>
              <a:t>电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能。</a:t>
            </a:r>
          </a:p>
        </p:txBody>
      </p:sp>
    </p:spTree>
    <p:extLst>
      <p:ext uri="{BB962C8B-B14F-4D97-AF65-F5344CB8AC3E}">
        <p14:creationId xmlns:p14="http://schemas.microsoft.com/office/powerpoint/2010/main" val="308199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395536" y="406163"/>
            <a:ext cx="8352928" cy="17771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13"/>
              </a:spcBef>
            </a:pPr>
            <a:r>
              <a:rPr lang="en-US" altLang="zh-CN" sz="2600" smtClean="0">
                <a:solidFill>
                  <a:srgbClr val="000000"/>
                </a:solidFill>
                <a:latin typeface="Times New Roman" pitchFamily="18" charset="0"/>
              </a:rPr>
              <a:t>17</a:t>
            </a:r>
            <a:r>
              <a:rPr lang="en-US" altLang="zh-CN" sz="2600" smtClean="0">
                <a:latin typeface="Times New Roman" pitchFamily="18" charset="0"/>
              </a:rPr>
              <a:t>. </a:t>
            </a:r>
            <a:r>
              <a:rPr lang="zh-CN" altLang="en-US" sz="2600" smtClean="0">
                <a:solidFill>
                  <a:srgbClr val="000000"/>
                </a:solidFill>
                <a:latin typeface="Times New Roman" pitchFamily="18" charset="0"/>
              </a:rPr>
              <a:t>小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</a:rPr>
              <a:t>明观察单位电能表有“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</a:rPr>
              <a:t>600r/(kW·h)”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</a:rPr>
              <a:t>的字样。他观察电能表的转盘在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</a:rPr>
              <a:t>2min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</a:rPr>
              <a:t>内转动了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</a:rPr>
              <a:t>60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</a:rPr>
              <a:t>转。请你计算这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</a:rPr>
              <a:t>2min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</a:rPr>
              <a:t>内小明班上消耗多少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</a:rPr>
              <a:t>kW·h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</a:rPr>
              <a:t>的电能？合多少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</a:rPr>
              <a:t>J</a:t>
            </a:r>
            <a:r>
              <a:rPr lang="zh-CN" altLang="en-US" sz="2600">
                <a:solidFill>
                  <a:srgbClr val="000000"/>
                </a:solidFill>
                <a:latin typeface="Times New Roman" pitchFamily="18" charset="0"/>
              </a:rPr>
              <a:t>？</a:t>
            </a:r>
          </a:p>
        </p:txBody>
      </p:sp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2" y="-246831"/>
            <a:ext cx="184731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sz="2600">
              <a:latin typeface="Times New Roman" pitchFamily="18" charset="0"/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" y="-246831"/>
            <a:ext cx="184731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 sz="2600">
              <a:latin typeface="Times New Roman" pitchFamily="18" charset="0"/>
            </a:endParaRPr>
          </a:p>
        </p:txBody>
      </p:sp>
      <p:sp>
        <p:nvSpPr>
          <p:cNvPr id="30726" name="Rectangle 6"/>
          <p:cNvSpPr/>
          <p:nvPr/>
        </p:nvSpPr>
        <p:spPr>
          <a:xfrm>
            <a:off x="838200" y="2225278"/>
            <a:ext cx="8229600" cy="2499161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解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: </a:t>
            </a:r>
            <a:r>
              <a:rPr lang="en-US" altLang="zh-CN" sz="2600" i="1" noProof="1" smtClean="0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N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= 600r 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，</a:t>
            </a:r>
            <a:r>
              <a:rPr lang="en-US" altLang="zh-CN" sz="2600" i="1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W</a:t>
            </a:r>
            <a:r>
              <a:rPr lang="en-US" altLang="zh-CN" sz="2600" baseline="-250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1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= 1 kW·h =3.6 ×</a:t>
            </a:r>
            <a:r>
              <a:rPr lang="en-US" altLang="zh-CN" sz="2600" i="1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cs typeface="黑体" panose="02010609060101010101" pitchFamily="2" charset="-122"/>
              </a:rPr>
              <a:t> 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10</a:t>
            </a:r>
            <a:r>
              <a:rPr lang="en-US" altLang="zh-CN" sz="2600" baseline="300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6 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J 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，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n= 60r </a:t>
            </a:r>
          </a:p>
          <a:p>
            <a:pPr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      </a:t>
            </a:r>
            <a:r>
              <a:rPr lang="en-US" altLang="zh-CN" sz="2600" i="1" noProof="1" smtClean="0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W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= n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／</a:t>
            </a:r>
            <a:r>
              <a:rPr lang="en-US" altLang="zh-CN" sz="2600" noProof="1" smtClean="0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N×</a:t>
            </a:r>
            <a:r>
              <a:rPr lang="en-US" altLang="zh-CN" sz="2600" i="1" noProof="1" smtClean="0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W</a:t>
            </a:r>
            <a:r>
              <a:rPr lang="en-US" altLang="zh-CN" sz="2600" baseline="-25000" noProof="1" smtClean="0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1</a:t>
            </a:r>
            <a:r>
              <a:rPr lang="en-US" altLang="zh-CN" sz="2600" noProof="1" smtClean="0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= 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60r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／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600r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 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× 1 kW·h</a:t>
            </a:r>
          </a:p>
          <a:p>
            <a:pPr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             =0.1 kW·h =3.6 ×</a:t>
            </a:r>
            <a:r>
              <a:rPr lang="en-US" altLang="zh-CN" sz="2600" i="1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cs typeface="黑体" panose="02010609060101010101" pitchFamily="2" charset="-122"/>
              </a:rPr>
              <a:t> 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10</a:t>
            </a:r>
            <a:r>
              <a:rPr lang="en-US" altLang="zh-CN" sz="2600" baseline="300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5 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J</a:t>
            </a:r>
          </a:p>
          <a:p>
            <a:pPr>
              <a:lnSpc>
                <a:spcPct val="140000"/>
              </a:lnSpc>
              <a:spcAft>
                <a:spcPct val="0"/>
              </a:spcAft>
            </a:pP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答：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2min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消耗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0.1kW·h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的电能，合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3.6×</a:t>
            </a:r>
            <a:r>
              <a:rPr lang="en-US" altLang="zh-CN" sz="2600" i="1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cs typeface="黑体" panose="02010609060101010101" pitchFamily="2" charset="-122"/>
              </a:rPr>
              <a:t> 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10</a:t>
            </a:r>
            <a:r>
              <a:rPr lang="en-US" altLang="zh-CN" sz="2600" baseline="300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5</a:t>
            </a:r>
            <a:r>
              <a:rPr lang="en-US" altLang="zh-CN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J </a:t>
            </a:r>
            <a:r>
              <a:rPr lang="zh-CN" altLang="en-US" sz="2600" noProof="1">
                <a:solidFill>
                  <a:srgbClr val="FF0000"/>
                </a:solidFill>
                <a:latin typeface="Times New Roman" pitchFamily="18" charset="0"/>
                <a:cs typeface="黑体" panose="0201060906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15200072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4908"/>
            <a:ext cx="8208912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18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•重庆）如图所示，电源电压不变，定值电阻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阻值为</a:t>
            </a:r>
            <a:r>
              <a:rPr lang="en-US" altLang="zh-CN" sz="2400" dirty="0" smtClean="0"/>
              <a:t>10Ω</a:t>
            </a:r>
            <a:r>
              <a:rPr lang="zh-CN" altLang="zh-CN" sz="2400" dirty="0" smtClean="0"/>
              <a:t>，定值电阻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2</a:t>
            </a:r>
            <a:r>
              <a:rPr lang="zh-CN" altLang="zh-CN" sz="2400" dirty="0" smtClean="0"/>
              <a:t>阻值为</a:t>
            </a:r>
            <a:r>
              <a:rPr lang="en-US" altLang="zh-CN" sz="2400" dirty="0" smtClean="0"/>
              <a:t>20Ω</a:t>
            </a:r>
            <a:r>
              <a:rPr lang="zh-CN" altLang="zh-CN" sz="2400" dirty="0" smtClean="0"/>
              <a:t>．当开关</a:t>
            </a:r>
            <a:r>
              <a:rPr lang="en-US" altLang="zh-CN" sz="2400" dirty="0" smtClean="0"/>
              <a:t>S</a:t>
            </a:r>
            <a:r>
              <a:rPr lang="zh-CN" altLang="zh-CN" sz="2400" dirty="0" smtClean="0"/>
              <a:t>闭合后，电流表示数为</a:t>
            </a:r>
            <a:r>
              <a:rPr lang="en-US" altLang="zh-CN" sz="2400" dirty="0" smtClean="0"/>
              <a:t>0.2A</a:t>
            </a:r>
            <a:r>
              <a:rPr lang="zh-CN" altLang="zh-CN" sz="2400" dirty="0" smtClean="0"/>
              <a:t>．求：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两端的电压；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）在</a:t>
            </a:r>
            <a:r>
              <a:rPr lang="en-US" altLang="zh-CN" sz="2400" dirty="0" smtClean="0"/>
              <a:t>10s</a:t>
            </a:r>
            <a:r>
              <a:rPr lang="zh-CN" altLang="zh-CN" sz="2400" dirty="0" smtClean="0"/>
              <a:t>内，电流通过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2</a:t>
            </a:r>
            <a:r>
              <a:rPr lang="zh-CN" altLang="zh-CN" sz="2400" dirty="0" smtClean="0"/>
              <a:t>做的电功。</a:t>
            </a:r>
            <a:endParaRPr lang="zh-CN" altLang="zh-CN" sz="2400" dirty="0"/>
          </a:p>
        </p:txBody>
      </p:sp>
      <p:pic>
        <p:nvPicPr>
          <p:cNvPr id="11264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44208" y="2788309"/>
            <a:ext cx="1872208" cy="14227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7132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1" descr="菁优网-jyeoo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347864" y="622722"/>
            <a:ext cx="216024" cy="583043"/>
          </a:xfrm>
          <a:prstGeom prst="rect">
            <a:avLst/>
          </a:prstGeom>
          <a:noFill/>
        </p:spPr>
      </p:pic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395536" y="518800"/>
            <a:ext cx="835292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srgbClr val="FF0000"/>
                </a:solidFill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解：（</a:t>
            </a:r>
            <a:r>
              <a:rPr lang="en-US" altLang="zh-CN" sz="2400" smtClean="0">
                <a:solidFill>
                  <a:srgbClr val="FF0000"/>
                </a:solidFill>
                <a:latin typeface="Arial" pitchFamily="34" charset="0"/>
                <a:ea typeface="新宋体" pitchFamily="49" charset="-122"/>
                <a:cs typeface="Times New Roman" pitchFamily="18" charset="0"/>
              </a:rPr>
              <a:t>1</a:t>
            </a:r>
            <a:r>
              <a:rPr lang="zh-CN" altLang="en-US" sz="2400" smtClean="0">
                <a:solidFill>
                  <a:srgbClr val="FF0000"/>
                </a:solidFill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）由公式</a:t>
            </a:r>
            <a:r>
              <a:rPr lang="en-US" altLang="zh-CN" sz="2400" smtClean="0">
                <a:solidFill>
                  <a:srgbClr val="FF0000"/>
                </a:solidFill>
                <a:latin typeface="Arial" pitchFamily="34" charset="0"/>
                <a:ea typeface="新宋体" pitchFamily="49" charset="-122"/>
                <a:cs typeface="Times New Roman" pitchFamily="18" charset="0"/>
              </a:rPr>
              <a:t>I</a:t>
            </a:r>
            <a:r>
              <a:rPr lang="zh-CN" altLang="en-US" sz="2400" smtClean="0">
                <a:solidFill>
                  <a:srgbClr val="FF0000"/>
                </a:solidFill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endParaRPr lang="zh-CN" altLang="en-US" sz="2400" smtClean="0">
              <a:solidFill>
                <a:srgbClr val="FF0000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得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R</a:t>
            </a:r>
            <a:r>
              <a:rPr kumimoji="0" lang="en-US" altLang="zh-CN" sz="24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两端的电压：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U</a:t>
            </a:r>
            <a:r>
              <a:rPr kumimoji="0" lang="en-US" altLang="zh-CN" sz="24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IR</a:t>
            </a:r>
            <a:r>
              <a:rPr kumimoji="0" lang="en-US" altLang="zh-CN" sz="24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0.2A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10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mbria Math" pitchFamily="18" charset="0"/>
                <a:cs typeface="Times New Roman" pitchFamily="18" charset="0"/>
              </a:rPr>
              <a:t>Ω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2V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；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）在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10s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内，电流通过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R</a:t>
            </a:r>
            <a:r>
              <a:rPr kumimoji="0" lang="en-US" altLang="zh-CN" sz="24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做的电功：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W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I</a:t>
            </a:r>
            <a:r>
              <a:rPr kumimoji="0" lang="en-US" altLang="zh-CN" sz="2400" b="0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R</a:t>
            </a:r>
            <a:r>
              <a:rPr kumimoji="0" lang="en-US" altLang="zh-CN" sz="24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t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＝（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0.2A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</a:t>
            </a:r>
            <a:r>
              <a:rPr kumimoji="0" lang="en-US" altLang="zh-CN" sz="2400" b="0" i="0" u="none" strike="noStrike" cap="none" normalizeH="0" baseline="3000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20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mbria Math" pitchFamily="18" charset="0"/>
                <a:cs typeface="Times New Roman" pitchFamily="18" charset="0"/>
              </a:rPr>
              <a:t>Ω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10s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8J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；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答：（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R</a:t>
            </a:r>
            <a:r>
              <a:rPr kumimoji="0" lang="en-US" altLang="zh-CN" sz="24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两端的电压为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2V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；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）在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10s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内，电流通过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R</a:t>
            </a:r>
            <a:r>
              <a:rPr kumimoji="0" lang="en-US" altLang="zh-CN" sz="2400" b="0" i="0" u="none" strike="noStrike" cap="none" normalizeH="0" baseline="-3000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做的电功是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8J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633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4908"/>
            <a:ext cx="828092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19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•黔西南州）一根粗细均匀的镍铬合金丝，将其接入电压为</a:t>
            </a:r>
            <a:r>
              <a:rPr lang="en-US" altLang="zh-CN" sz="2400" dirty="0" smtClean="0"/>
              <a:t>6V</a:t>
            </a:r>
            <a:r>
              <a:rPr lang="zh-CN" altLang="zh-CN" sz="2400" dirty="0" smtClean="0"/>
              <a:t>的电源上，通过的电流为</a:t>
            </a:r>
            <a:r>
              <a:rPr lang="en-US" altLang="zh-CN" sz="2400" dirty="0" smtClean="0"/>
              <a:t>0.3A</a:t>
            </a:r>
            <a:r>
              <a:rPr lang="zh-CN" altLang="zh-CN" sz="2400" dirty="0" smtClean="0"/>
              <a:t>．求：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）这根镍铬合金丝的电阻；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）通电</a:t>
            </a:r>
            <a:r>
              <a:rPr lang="en-US" altLang="zh-CN" sz="2400" dirty="0" smtClean="0"/>
              <a:t>1min</a:t>
            </a:r>
            <a:r>
              <a:rPr lang="zh-CN" altLang="zh-CN" sz="2400" dirty="0" smtClean="0"/>
              <a:t>消耗的电能；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）若将这根镍铬合金丝对折后一起接入原电源上，电路中的总电流为多大？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09616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ttp://epaper.cnnb.com.cn/rp/fs/cp/17/41/20091027/3/image/pic_3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9552" y="983653"/>
            <a:ext cx="4119466" cy="2309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02" name="Picture 2" descr="https://ss2.bdstatic.com/70cFvnSh_Q1YnxGkpoWK1HF6hhy/it/u=116951864,875492250&amp;fm=15&amp;gp=0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92080" y="1055840"/>
            <a:ext cx="3322340" cy="2251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259632" y="3582357"/>
            <a:ext cx="7272808" cy="52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火力发电站                           太阳能发电站</a:t>
            </a:r>
            <a:endParaRPr lang="zh-CN" altLang="en-US" sz="28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3"/>
          <p:cNvGrpSpPr/>
          <p:nvPr/>
        </p:nvGrpSpPr>
        <p:grpSpPr>
          <a:xfrm>
            <a:off x="683568" y="261790"/>
            <a:ext cx="1727840" cy="505304"/>
            <a:chOff x="1076" y="2071"/>
            <a:chExt cx="2720" cy="940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7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交流与讨论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11560" y="4304220"/>
            <a:ext cx="7920880" cy="493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你还知道哪些发电方式，现在知道电能是怎么来的吗？</a:t>
            </a:r>
            <a:endParaRPr lang="zh-CN" altLang="en-US" sz="26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21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15616" y="483518"/>
            <a:ext cx="6840760" cy="4023179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38416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9"/>
          <p:cNvSpPr/>
          <p:nvPr/>
        </p:nvSpPr>
        <p:spPr>
          <a:xfrm>
            <a:off x="4283968" y="2066447"/>
            <a:ext cx="715962" cy="1478756"/>
          </a:xfrm>
          <a:prstGeom prst="rect">
            <a:avLst/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 sz="3600" b="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0" name="Text Box 10"/>
          <p:cNvSpPr txBox="1">
            <a:spLocks noChangeArrowheads="1"/>
          </p:cNvSpPr>
          <p:nvPr/>
        </p:nvSpPr>
        <p:spPr bwMode="auto">
          <a:xfrm>
            <a:off x="4330007" y="2397440"/>
            <a:ext cx="581025" cy="1079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电能</a:t>
            </a:r>
          </a:p>
        </p:txBody>
      </p:sp>
      <p:grpSp>
        <p:nvGrpSpPr>
          <p:cNvPr id="2" name="组合 5"/>
          <p:cNvGrpSpPr/>
          <p:nvPr/>
        </p:nvGrpSpPr>
        <p:grpSpPr>
          <a:xfrm>
            <a:off x="491432" y="3239212"/>
            <a:ext cx="4079875" cy="1499472"/>
            <a:chOff x="755" y="6777"/>
            <a:chExt cx="6424" cy="3148"/>
          </a:xfrm>
        </p:grpSpPr>
        <p:pic>
          <p:nvPicPr>
            <p:cNvPr id="7172" name="Picture 5" descr="u=4041188793,1981201577&amp;fm=4&amp;gp=22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755" y="7312"/>
              <a:ext cx="4282" cy="26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173" name="Line 13"/>
            <p:cNvSpPr>
              <a:spLocks noChangeShapeType="1"/>
            </p:cNvSpPr>
            <p:nvPr/>
          </p:nvSpPr>
          <p:spPr bwMode="auto">
            <a:xfrm flipV="1">
              <a:off x="5150" y="6777"/>
              <a:ext cx="1578" cy="203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4" name="Text Box 19"/>
            <p:cNvSpPr txBox="1">
              <a:spLocks noChangeArrowheads="1"/>
            </p:cNvSpPr>
            <p:nvPr/>
          </p:nvSpPr>
          <p:spPr bwMode="auto">
            <a:xfrm>
              <a:off x="5263" y="8275"/>
              <a:ext cx="1916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latin typeface="黑体" pitchFamily="49" charset="-122"/>
                  <a:ea typeface="黑体" pitchFamily="49" charset="-122"/>
                </a:rPr>
                <a:t>风能</a:t>
              </a:r>
            </a:p>
          </p:txBody>
        </p:sp>
      </p:grpSp>
      <p:grpSp>
        <p:nvGrpSpPr>
          <p:cNvPr id="3" name="组合 6"/>
          <p:cNvGrpSpPr/>
          <p:nvPr/>
        </p:nvGrpSpPr>
        <p:grpSpPr>
          <a:xfrm>
            <a:off x="491430" y="2321240"/>
            <a:ext cx="3792538" cy="1203252"/>
            <a:chOff x="755" y="4850"/>
            <a:chExt cx="5972" cy="2526"/>
          </a:xfrm>
        </p:grpSpPr>
        <p:sp>
          <p:nvSpPr>
            <p:cNvPr id="7176" name="Line 12"/>
            <p:cNvSpPr>
              <a:spLocks noChangeShapeType="1"/>
            </p:cNvSpPr>
            <p:nvPr/>
          </p:nvSpPr>
          <p:spPr bwMode="auto">
            <a:xfrm flipV="1">
              <a:off x="5037" y="6349"/>
              <a:ext cx="169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Text Box 18"/>
            <p:cNvSpPr txBox="1">
              <a:spLocks noChangeArrowheads="1"/>
            </p:cNvSpPr>
            <p:nvPr/>
          </p:nvSpPr>
          <p:spPr bwMode="auto">
            <a:xfrm>
              <a:off x="5263" y="4850"/>
              <a:ext cx="676" cy="25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latin typeface="黑体" pitchFamily="49" charset="-122"/>
                  <a:ea typeface="黑体" pitchFamily="49" charset="-122"/>
                </a:rPr>
                <a:t>化学能</a:t>
              </a:r>
            </a:p>
          </p:txBody>
        </p:sp>
        <p:pic>
          <p:nvPicPr>
            <p:cNvPr id="7178" name="Picture 23" descr="20100612142115898_副本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755" y="4850"/>
              <a:ext cx="4282" cy="24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4" name="组合 4"/>
          <p:cNvGrpSpPr/>
          <p:nvPr/>
        </p:nvGrpSpPr>
        <p:grpSpPr>
          <a:xfrm>
            <a:off x="4857056" y="3290409"/>
            <a:ext cx="3864610" cy="1478042"/>
            <a:chOff x="7629" y="6884"/>
            <a:chExt cx="6086" cy="3104"/>
          </a:xfrm>
        </p:grpSpPr>
        <p:sp>
          <p:nvSpPr>
            <p:cNvPr id="7180" name="Line 16"/>
            <p:cNvSpPr>
              <a:spLocks noChangeShapeType="1"/>
            </p:cNvSpPr>
            <p:nvPr/>
          </p:nvSpPr>
          <p:spPr bwMode="auto">
            <a:xfrm flipH="1" flipV="1">
              <a:off x="7855" y="6884"/>
              <a:ext cx="1690" cy="149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Text Box 22"/>
            <p:cNvSpPr txBox="1">
              <a:spLocks noChangeArrowheads="1"/>
            </p:cNvSpPr>
            <p:nvPr/>
          </p:nvSpPr>
          <p:spPr bwMode="auto">
            <a:xfrm>
              <a:off x="7629" y="8168"/>
              <a:ext cx="2477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latin typeface="黑体" pitchFamily="49" charset="-122"/>
                  <a:ea typeface="黑体" pitchFamily="49" charset="-122"/>
                </a:rPr>
                <a:t>化学能</a:t>
              </a:r>
            </a:p>
          </p:txBody>
        </p:sp>
        <p:pic>
          <p:nvPicPr>
            <p:cNvPr id="7182" name="Picture 24" descr="20110314182653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9658" y="7205"/>
              <a:ext cx="4057" cy="278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5" name="组合 3"/>
          <p:cNvGrpSpPr/>
          <p:nvPr/>
        </p:nvGrpSpPr>
        <p:grpSpPr>
          <a:xfrm>
            <a:off x="4999931" y="2168840"/>
            <a:ext cx="3721735" cy="1356329"/>
            <a:chOff x="7855" y="4529"/>
            <a:chExt cx="5860" cy="2849"/>
          </a:xfrm>
        </p:grpSpPr>
        <p:sp>
          <p:nvSpPr>
            <p:cNvPr id="7184" name="Line 15"/>
            <p:cNvSpPr>
              <a:spLocks noChangeShapeType="1"/>
            </p:cNvSpPr>
            <p:nvPr/>
          </p:nvSpPr>
          <p:spPr bwMode="auto">
            <a:xfrm flipH="1">
              <a:off x="7855" y="6242"/>
              <a:ext cx="169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Text Box 21"/>
            <p:cNvSpPr txBox="1">
              <a:spLocks noChangeArrowheads="1"/>
            </p:cNvSpPr>
            <p:nvPr/>
          </p:nvSpPr>
          <p:spPr bwMode="auto">
            <a:xfrm>
              <a:off x="8641" y="4850"/>
              <a:ext cx="791" cy="25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latin typeface="黑体" pitchFamily="49" charset="-122"/>
                  <a:ea typeface="黑体" pitchFamily="49" charset="-122"/>
                </a:rPr>
                <a:t>太阳能</a:t>
              </a:r>
            </a:p>
          </p:txBody>
        </p:sp>
        <p:pic>
          <p:nvPicPr>
            <p:cNvPr id="7186" name="Picture 25" descr="图片10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9658" y="4529"/>
              <a:ext cx="4057" cy="26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6" name="组合 2"/>
          <p:cNvGrpSpPr/>
          <p:nvPr/>
        </p:nvGrpSpPr>
        <p:grpSpPr>
          <a:xfrm>
            <a:off x="4999931" y="1047271"/>
            <a:ext cx="3721735" cy="1579960"/>
            <a:chOff x="7855" y="2175"/>
            <a:chExt cx="5860" cy="3317"/>
          </a:xfrm>
        </p:grpSpPr>
        <p:sp>
          <p:nvSpPr>
            <p:cNvPr id="7188" name="Line 14"/>
            <p:cNvSpPr>
              <a:spLocks noChangeShapeType="1"/>
            </p:cNvSpPr>
            <p:nvPr/>
          </p:nvSpPr>
          <p:spPr bwMode="auto">
            <a:xfrm flipH="1">
              <a:off x="7855" y="3780"/>
              <a:ext cx="1578" cy="171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Text Box 20"/>
            <p:cNvSpPr txBox="1">
              <a:spLocks noChangeArrowheads="1"/>
            </p:cNvSpPr>
            <p:nvPr/>
          </p:nvSpPr>
          <p:spPr bwMode="auto">
            <a:xfrm>
              <a:off x="8193" y="2921"/>
              <a:ext cx="1465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latin typeface="黑体" pitchFamily="49" charset="-122"/>
                  <a:ea typeface="黑体" pitchFamily="49" charset="-122"/>
                </a:rPr>
                <a:t>核能 </a:t>
              </a:r>
            </a:p>
          </p:txBody>
        </p:sp>
        <p:pic>
          <p:nvPicPr>
            <p:cNvPr id="7190" name="Picture 26" descr="图片12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9658" y="2175"/>
              <a:ext cx="4057" cy="22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7" name="组合 1"/>
          <p:cNvGrpSpPr/>
          <p:nvPr/>
        </p:nvGrpSpPr>
        <p:grpSpPr>
          <a:xfrm>
            <a:off x="491431" y="996075"/>
            <a:ext cx="3751898" cy="1681638"/>
            <a:chOff x="755" y="2068"/>
            <a:chExt cx="5908" cy="3531"/>
          </a:xfrm>
        </p:grpSpPr>
        <p:sp>
          <p:nvSpPr>
            <p:cNvPr id="7192" name="Line 11"/>
            <p:cNvSpPr>
              <a:spLocks noChangeShapeType="1"/>
            </p:cNvSpPr>
            <p:nvPr/>
          </p:nvSpPr>
          <p:spPr bwMode="auto">
            <a:xfrm>
              <a:off x="5037" y="3780"/>
              <a:ext cx="1578" cy="1819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Text Box 17"/>
            <p:cNvSpPr txBox="1">
              <a:spLocks noChangeArrowheads="1"/>
            </p:cNvSpPr>
            <p:nvPr/>
          </p:nvSpPr>
          <p:spPr bwMode="auto">
            <a:xfrm>
              <a:off x="5376" y="2921"/>
              <a:ext cx="1287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latin typeface="黑体" pitchFamily="49" charset="-122"/>
                  <a:ea typeface="黑体" pitchFamily="49" charset="-122"/>
                </a:rPr>
                <a:t>水能</a:t>
              </a:r>
            </a:p>
          </p:txBody>
        </p:sp>
        <p:pic>
          <p:nvPicPr>
            <p:cNvPr id="7194" name="Picture 28" descr="水利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755" y="2068"/>
              <a:ext cx="4282" cy="286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7414" name="Rectangle 6"/>
          <p:cNvSpPr/>
          <p:nvPr/>
        </p:nvSpPr>
        <p:spPr>
          <a:xfrm>
            <a:off x="539552" y="333977"/>
            <a:ext cx="2459037" cy="52451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zh-CN" sz="2800" b="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黑体" panose="02010609060101010101" pitchFamily="2" charset="-122"/>
              </a:rPr>
              <a:t>1.</a:t>
            </a:r>
            <a:r>
              <a:rPr lang="zh-CN" altLang="en-US" sz="2800" b="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黑体" panose="02010609060101010101" pitchFamily="2" charset="-122"/>
              </a:rPr>
              <a:t>电能的来源</a:t>
            </a:r>
          </a:p>
        </p:txBody>
      </p:sp>
    </p:spTree>
    <p:extLst>
      <p:ext uri="{BB962C8B-B14F-4D97-AF65-F5344CB8AC3E}">
        <p14:creationId xmlns:p14="http://schemas.microsoft.com/office/powerpoint/2010/main" val="3775217828"/>
      </p:ext>
    </p:ext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2"/>
          <p:cNvSpPr txBox="1">
            <a:spLocks noChangeArrowheads="1"/>
          </p:cNvSpPr>
          <p:nvPr/>
        </p:nvSpPr>
        <p:spPr bwMode="auto">
          <a:xfrm>
            <a:off x="467545" y="333977"/>
            <a:ext cx="6791325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电能在现代社会中的广泛来源：</a:t>
            </a:r>
          </a:p>
        </p:txBody>
      </p:sp>
      <p:sp>
        <p:nvSpPr>
          <p:cNvPr id="6151" name="Text Box 8"/>
          <p:cNvSpPr txBox="1"/>
          <p:nvPr/>
        </p:nvSpPr>
        <p:spPr>
          <a:xfrm>
            <a:off x="4343400" y="2175272"/>
            <a:ext cx="1371600" cy="462808"/>
          </a:xfrm>
          <a:prstGeom prst="rect">
            <a:avLst/>
          </a:prstGeom>
          <a:gradFill>
            <a:gsLst>
              <a:gs pos="0">
                <a:srgbClr val="CCECFF"/>
              </a:gs>
              <a:gs pos="66000">
                <a:schemeClr val="accent1">
                  <a:lumMod val="45000"/>
                  <a:lumOff val="55000"/>
                </a:schemeClr>
              </a:gs>
              <a:gs pos="100000">
                <a:srgbClr val="FFFFFF"/>
              </a:gs>
            </a:gsLst>
            <a:lin ang="108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发电机</a:t>
            </a:r>
          </a:p>
        </p:txBody>
      </p:sp>
      <p:sp>
        <p:nvSpPr>
          <p:cNvPr id="8200" name="Line 9"/>
          <p:cNvSpPr>
            <a:spLocks noChangeShapeType="1"/>
          </p:cNvSpPr>
          <p:nvPr/>
        </p:nvSpPr>
        <p:spPr bwMode="auto">
          <a:xfrm>
            <a:off x="5724525" y="2409826"/>
            <a:ext cx="16764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752725" y="3281361"/>
            <a:ext cx="2514600" cy="1600199"/>
            <a:chOff x="4335" y="6890"/>
            <a:chExt cx="3960" cy="3360"/>
          </a:xfrm>
        </p:grpSpPr>
        <p:sp>
          <p:nvSpPr>
            <p:cNvPr id="6153" name="Text Box 11"/>
            <p:cNvSpPr txBox="1"/>
            <p:nvPr/>
          </p:nvSpPr>
          <p:spPr>
            <a:xfrm>
              <a:off x="4336" y="6890"/>
              <a:ext cx="2617" cy="3360"/>
            </a:xfrm>
            <a:prstGeom prst="rect">
              <a:avLst/>
            </a:prstGeom>
            <a:gradFill>
              <a:gsLst>
                <a:gs pos="0">
                  <a:srgbClr val="CCECFF"/>
                </a:gs>
                <a:gs pos="6600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</a:gsLst>
              <a:lin ang="16200000" scaled="0"/>
            </a:gra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9600" b="0" noProof="1">
                <a:solidFill>
                  <a:srgbClr val="0000FF"/>
                </a:solidFill>
                <a:latin typeface="Verdana" panose="020B06040305040402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8198" name="Text Box 12"/>
            <p:cNvSpPr txBox="1">
              <a:spLocks noChangeArrowheads="1"/>
            </p:cNvSpPr>
            <p:nvPr/>
          </p:nvSpPr>
          <p:spPr bwMode="auto">
            <a:xfrm>
              <a:off x="4695" y="6890"/>
              <a:ext cx="2040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干电池</a:t>
              </a:r>
            </a:p>
          </p:txBody>
        </p:sp>
        <p:sp>
          <p:nvSpPr>
            <p:cNvPr id="8199" name="Text Box 13"/>
            <p:cNvSpPr txBox="1">
              <a:spLocks noChangeArrowheads="1"/>
            </p:cNvSpPr>
            <p:nvPr/>
          </p:nvSpPr>
          <p:spPr bwMode="auto">
            <a:xfrm>
              <a:off x="4695" y="7620"/>
              <a:ext cx="2040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蓄电池</a:t>
              </a:r>
            </a:p>
          </p:txBody>
        </p:sp>
        <p:sp>
          <p:nvSpPr>
            <p:cNvPr id="2" name="Text Box 14"/>
            <p:cNvSpPr txBox="1">
              <a:spLocks noChangeArrowheads="1"/>
            </p:cNvSpPr>
            <p:nvPr/>
          </p:nvSpPr>
          <p:spPr bwMode="auto">
            <a:xfrm>
              <a:off x="4335" y="8350"/>
              <a:ext cx="2760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太阳能电池</a:t>
              </a:r>
            </a:p>
          </p:txBody>
        </p:sp>
        <p:sp>
          <p:nvSpPr>
            <p:cNvPr id="8201" name="Text Box 15"/>
            <p:cNvSpPr txBox="1">
              <a:spLocks noChangeArrowheads="1"/>
            </p:cNvSpPr>
            <p:nvPr/>
          </p:nvSpPr>
          <p:spPr bwMode="auto">
            <a:xfrm>
              <a:off x="4395" y="9082"/>
              <a:ext cx="2640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纽扣电池</a:t>
              </a:r>
            </a:p>
          </p:txBody>
        </p:sp>
        <p:sp>
          <p:nvSpPr>
            <p:cNvPr id="8202" name="Line 16"/>
            <p:cNvSpPr>
              <a:spLocks noChangeShapeType="1"/>
            </p:cNvSpPr>
            <p:nvPr/>
          </p:nvSpPr>
          <p:spPr bwMode="auto">
            <a:xfrm flipV="1">
              <a:off x="7095" y="9140"/>
              <a:ext cx="1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59" name="Text Box 17"/>
          <p:cNvSpPr txBox="1"/>
          <p:nvPr/>
        </p:nvSpPr>
        <p:spPr>
          <a:xfrm>
            <a:off x="5230813" y="4124326"/>
            <a:ext cx="1179512" cy="462808"/>
          </a:xfrm>
          <a:prstGeom prst="rect">
            <a:avLst/>
          </a:prstGeom>
          <a:solidFill>
            <a:srgbClr val="CCECFF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电池</a:t>
            </a:r>
          </a:p>
        </p:txBody>
      </p:sp>
      <p:sp>
        <p:nvSpPr>
          <p:cNvPr id="8208" name="Line 18"/>
          <p:cNvSpPr>
            <a:spLocks noChangeShapeType="1"/>
          </p:cNvSpPr>
          <p:nvPr/>
        </p:nvSpPr>
        <p:spPr bwMode="auto">
          <a:xfrm flipV="1">
            <a:off x="6410325" y="3209925"/>
            <a:ext cx="9906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Text Box 19"/>
          <p:cNvSpPr txBox="1"/>
          <p:nvPr/>
        </p:nvSpPr>
        <p:spPr>
          <a:xfrm>
            <a:off x="7400925" y="2981326"/>
            <a:ext cx="990600" cy="462808"/>
          </a:xfrm>
          <a:prstGeom prst="rect">
            <a:avLst/>
          </a:prstGeom>
          <a:gradFill>
            <a:gsLst>
              <a:gs pos="0">
                <a:srgbClr val="CCECFF"/>
              </a:gs>
              <a:gs pos="66000">
                <a:schemeClr val="accent1">
                  <a:lumMod val="45000"/>
                  <a:lumOff val="55000"/>
                </a:schemeClr>
              </a:gs>
              <a:gs pos="100000">
                <a:srgbClr val="FFFFFF"/>
              </a:gs>
            </a:gsLst>
            <a:lin ang="108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0" noProof="1">
                <a:solidFill>
                  <a:srgbClr val="0066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电能</a:t>
            </a:r>
          </a:p>
        </p:txBody>
      </p:sp>
      <p:grpSp>
        <p:nvGrpSpPr>
          <p:cNvPr id="4" name="组合 1"/>
          <p:cNvGrpSpPr/>
          <p:nvPr/>
        </p:nvGrpSpPr>
        <p:grpSpPr>
          <a:xfrm>
            <a:off x="1163956" y="1033463"/>
            <a:ext cx="3228023" cy="2628900"/>
            <a:chOff x="1833" y="2170"/>
            <a:chExt cx="5084" cy="5520"/>
          </a:xfrm>
        </p:grpSpPr>
        <p:grpSp>
          <p:nvGrpSpPr>
            <p:cNvPr id="6" name="Group 3"/>
            <p:cNvGrpSpPr/>
            <p:nvPr/>
          </p:nvGrpSpPr>
          <p:grpSpPr>
            <a:xfrm>
              <a:off x="3917" y="2905"/>
              <a:ext cx="3000" cy="4062"/>
              <a:chOff x="0" y="55"/>
              <a:chExt cx="1200" cy="1625"/>
            </a:xfrm>
          </p:grpSpPr>
          <p:sp>
            <p:nvSpPr>
              <p:cNvPr id="5" name="Line 4"/>
              <p:cNvSpPr>
                <a:spLocks noChangeShapeType="1"/>
              </p:cNvSpPr>
              <p:nvPr/>
            </p:nvSpPr>
            <p:spPr bwMode="auto">
              <a:xfrm>
                <a:off x="12" y="55"/>
                <a:ext cx="1152" cy="7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9" name="Line 5"/>
              <p:cNvSpPr>
                <a:spLocks noChangeShapeType="1"/>
              </p:cNvSpPr>
              <p:nvPr/>
            </p:nvSpPr>
            <p:spPr bwMode="auto">
              <a:xfrm>
                <a:off x="27" y="635"/>
                <a:ext cx="1152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0" name="Line 6"/>
              <p:cNvSpPr>
                <a:spLocks noChangeShapeType="1"/>
              </p:cNvSpPr>
              <p:nvPr/>
            </p:nvSpPr>
            <p:spPr bwMode="auto">
              <a:xfrm flipV="1">
                <a:off x="0" y="864"/>
                <a:ext cx="120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1" name="Line 7"/>
              <p:cNvSpPr>
                <a:spLocks noChangeShapeType="1"/>
              </p:cNvSpPr>
              <p:nvPr/>
            </p:nvSpPr>
            <p:spPr bwMode="auto">
              <a:xfrm flipV="1">
                <a:off x="48" y="912"/>
                <a:ext cx="1152" cy="7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62" name="Text Box 21"/>
            <p:cNvSpPr txBox="1"/>
            <p:nvPr/>
          </p:nvSpPr>
          <p:spPr>
            <a:xfrm>
              <a:off x="1833" y="2170"/>
              <a:ext cx="2230" cy="5520"/>
            </a:xfrm>
            <a:prstGeom prst="rect">
              <a:avLst/>
            </a:prstGeom>
            <a:gradFill>
              <a:gsLst>
                <a:gs pos="0">
                  <a:srgbClr val="CCECFF"/>
                </a:gs>
                <a:gs pos="6600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</a:gsLst>
              <a:lin ang="16200000" scaled="0"/>
            </a:gra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8000" b="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213" name="Text Box 22"/>
            <p:cNvSpPr txBox="1">
              <a:spLocks noChangeArrowheads="1"/>
            </p:cNvSpPr>
            <p:nvPr/>
          </p:nvSpPr>
          <p:spPr bwMode="auto">
            <a:xfrm>
              <a:off x="2047" y="2482"/>
              <a:ext cx="1287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风力</a:t>
              </a:r>
            </a:p>
          </p:txBody>
        </p:sp>
        <p:sp>
          <p:nvSpPr>
            <p:cNvPr id="8214" name="Text Box 23"/>
            <p:cNvSpPr txBox="1">
              <a:spLocks noChangeArrowheads="1"/>
            </p:cNvSpPr>
            <p:nvPr/>
          </p:nvSpPr>
          <p:spPr bwMode="auto">
            <a:xfrm>
              <a:off x="2047" y="3512"/>
              <a:ext cx="1252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水力</a:t>
              </a:r>
            </a:p>
          </p:txBody>
        </p:sp>
        <p:sp>
          <p:nvSpPr>
            <p:cNvPr id="8215" name="Text Box 24"/>
            <p:cNvSpPr txBox="1">
              <a:spLocks noChangeArrowheads="1"/>
            </p:cNvSpPr>
            <p:nvPr/>
          </p:nvSpPr>
          <p:spPr bwMode="auto">
            <a:xfrm>
              <a:off x="2047" y="4542"/>
              <a:ext cx="1867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化学能</a:t>
              </a:r>
            </a:p>
          </p:txBody>
        </p:sp>
        <p:sp>
          <p:nvSpPr>
            <p:cNvPr id="8216" name="Text Box 25"/>
            <p:cNvSpPr txBox="1">
              <a:spLocks noChangeArrowheads="1"/>
            </p:cNvSpPr>
            <p:nvPr/>
          </p:nvSpPr>
          <p:spPr bwMode="auto">
            <a:xfrm>
              <a:off x="2047" y="5572"/>
              <a:ext cx="1775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太阳能</a:t>
              </a:r>
            </a:p>
          </p:txBody>
        </p:sp>
        <p:sp>
          <p:nvSpPr>
            <p:cNvPr id="8217" name="Text Box 26"/>
            <p:cNvSpPr txBox="1">
              <a:spLocks noChangeArrowheads="1"/>
            </p:cNvSpPr>
            <p:nvPr/>
          </p:nvSpPr>
          <p:spPr bwMode="auto">
            <a:xfrm>
              <a:off x="2047" y="6602"/>
              <a:ext cx="1435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核能</a:t>
              </a: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4211960" y="911467"/>
            <a:ext cx="3439478" cy="923924"/>
            <a:chOff x="6633" y="1611"/>
            <a:chExt cx="5417" cy="1940"/>
          </a:xfrm>
        </p:grpSpPr>
        <p:sp>
          <p:nvSpPr>
            <p:cNvPr id="8219" name="AutoShape 27"/>
            <p:cNvSpPr>
              <a:spLocks noChangeArrowheads="1"/>
            </p:cNvSpPr>
            <p:nvPr/>
          </p:nvSpPr>
          <p:spPr bwMode="auto">
            <a:xfrm>
              <a:off x="6633" y="1611"/>
              <a:ext cx="5417" cy="1940"/>
            </a:xfrm>
            <a:prstGeom prst="cloudCallout">
              <a:avLst>
                <a:gd name="adj1" fmla="val -67625"/>
                <a:gd name="adj2" fmla="val 69329"/>
              </a:avLst>
            </a:prstGeom>
            <a:pattFill prst="pct5">
              <a:fgClr>
                <a:srgbClr val="D6F5F5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en-US" sz="2400">
                <a:ea typeface="黑体" pitchFamily="49" charset="-122"/>
              </a:endParaRPr>
            </a:p>
          </p:txBody>
        </p:sp>
        <p:sp>
          <p:nvSpPr>
            <p:cNvPr id="8220" name="文本框 1"/>
            <p:cNvSpPr txBox="1">
              <a:spLocks noChangeArrowheads="1"/>
            </p:cNvSpPr>
            <p:nvPr/>
          </p:nvSpPr>
          <p:spPr bwMode="auto">
            <a:xfrm>
              <a:off x="7313" y="1762"/>
              <a:ext cx="4202" cy="1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0">
                  <a:ea typeface="黑体" pitchFamily="49" charset="-122"/>
                </a:rPr>
                <a:t>还有潮汐发电，地热发电等。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1596119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  <p:bldP spid="8200" grpId="0" animBg="1"/>
      <p:bldP spid="6159" grpId="0" animBg="1"/>
      <p:bldP spid="8208" grpId="0" animBg="1"/>
      <p:bldP spid="61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860032" y="767094"/>
            <a:ext cx="3962400" cy="3933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电灯</a:t>
            </a:r>
            <a:r>
              <a:rPr lang="en-US" altLang="zh-CN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热和光</a:t>
            </a:r>
          </a:p>
          <a:p>
            <a:pPr>
              <a:lnSpc>
                <a:spcPct val="130000"/>
              </a:lnSpc>
            </a:pP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电风扇</a:t>
            </a:r>
            <a:r>
              <a:rPr lang="en-US" altLang="zh-CN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动能</a:t>
            </a:r>
          </a:p>
          <a:p>
            <a:pPr>
              <a:lnSpc>
                <a:spcPct val="130000"/>
              </a:lnSpc>
            </a:pP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电视机</a:t>
            </a:r>
            <a:r>
              <a:rPr lang="en-US" altLang="zh-CN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光能、声能</a:t>
            </a:r>
          </a:p>
          <a:p>
            <a:pPr>
              <a:lnSpc>
                <a:spcPct val="130000"/>
              </a:lnSpc>
            </a:pP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洗衣机</a:t>
            </a:r>
            <a:r>
              <a:rPr lang="en-US" altLang="zh-CN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动能</a:t>
            </a:r>
          </a:p>
          <a:p>
            <a:pPr>
              <a:lnSpc>
                <a:spcPct val="130000"/>
              </a:lnSpc>
            </a:pP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电炉</a:t>
            </a:r>
            <a:r>
              <a:rPr lang="en-US" altLang="zh-CN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热能</a:t>
            </a:r>
          </a:p>
          <a:p>
            <a:pPr>
              <a:lnSpc>
                <a:spcPct val="130000"/>
              </a:lnSpc>
            </a:pP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空调</a:t>
            </a:r>
            <a:r>
              <a:rPr lang="en-US" altLang="zh-CN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冷热变化</a:t>
            </a:r>
          </a:p>
          <a:p>
            <a:pPr>
              <a:lnSpc>
                <a:spcPct val="130000"/>
              </a:lnSpc>
            </a:pP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电脑</a:t>
            </a:r>
            <a:r>
              <a:rPr lang="en-US" altLang="zh-CN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光能、声能</a:t>
            </a:r>
          </a:p>
          <a:p>
            <a:pPr>
              <a:lnSpc>
                <a:spcPct val="130000"/>
              </a:lnSpc>
            </a:pP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电冰箱</a:t>
            </a:r>
            <a:r>
              <a:rPr lang="en-US" altLang="zh-CN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冷热变化</a:t>
            </a: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759200" y="2572941"/>
            <a:ext cx="533400" cy="8947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solidFill>
                  <a:srgbClr val="161616"/>
                </a:solidFill>
                <a:latin typeface="黑体" pitchFamily="49" charset="-122"/>
                <a:ea typeface="黑体" pitchFamily="49" charset="-122"/>
              </a:rPr>
              <a:t>电能</a:t>
            </a:r>
          </a:p>
        </p:txBody>
      </p:sp>
      <p:sp>
        <p:nvSpPr>
          <p:cNvPr id="17412" name="AutoShape 4"/>
          <p:cNvSpPr/>
          <p:nvPr/>
        </p:nvSpPr>
        <p:spPr bwMode="auto">
          <a:xfrm>
            <a:off x="4419600" y="911467"/>
            <a:ext cx="296416" cy="3681498"/>
          </a:xfrm>
          <a:prstGeom prst="leftBrace">
            <a:avLst>
              <a:gd name="adj1" fmla="val 108906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600" b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67545" y="1128026"/>
            <a:ext cx="3222625" cy="17771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ts val="50"/>
              </a:spcBef>
            </a:pPr>
            <a:r>
              <a:rPr lang="en-US" altLang="zh-CN" sz="2600" b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b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各类用电器在生产生活中把电能转化成其他形式的能</a:t>
            </a:r>
          </a:p>
        </p:txBody>
      </p:sp>
      <p:sp>
        <p:nvSpPr>
          <p:cNvPr id="17414" name="Rectangle 6"/>
          <p:cNvSpPr/>
          <p:nvPr/>
        </p:nvSpPr>
        <p:spPr>
          <a:xfrm>
            <a:off x="611561" y="406163"/>
            <a:ext cx="2459037" cy="52451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zh-CN" sz="2800" b="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黑体" panose="02010609060101010101" pitchFamily="2" charset="-122"/>
              </a:rPr>
              <a:t>2.</a:t>
            </a:r>
            <a:r>
              <a:rPr lang="zh-CN" altLang="en-US" sz="2800" b="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黑体" panose="02010609060101010101" pitchFamily="2" charset="-122"/>
              </a:rPr>
              <a:t>电能的应用</a:t>
            </a:r>
          </a:p>
        </p:txBody>
      </p:sp>
      <p:pic>
        <p:nvPicPr>
          <p:cNvPr id="17419" name="Picture 16" descr="C:\Users\Administrator\Desktop\图片1.png图片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85790" y="3031332"/>
            <a:ext cx="2905125" cy="145018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838593277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4" grpId="0"/>
      <p:bldP spid="17412" grpId="0" animBg="1"/>
      <p:bldP spid="174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490538" y="1097756"/>
            <a:ext cx="8032750" cy="129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        我们经常说的“度”，就是电能的单位，它的学名叫做</a:t>
            </a:r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千瓦时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，符号是</a:t>
            </a:r>
            <a:r>
              <a:rPr lang="en-US" altLang="zh-CN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kW · h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17525" y="2424112"/>
            <a:ext cx="8229600" cy="12156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        在物理学中，更常用的能量单位是</a:t>
            </a:r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焦耳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，简称</a:t>
            </a:r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焦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，符号是</a:t>
            </a:r>
            <a:r>
              <a:rPr lang="en-US" altLang="zh-CN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J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。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  </a:t>
            </a:r>
          </a:p>
        </p:txBody>
      </p:sp>
      <p:sp>
        <p:nvSpPr>
          <p:cNvPr id="11268" name="文本框 18438"/>
          <p:cNvSpPr txBox="1">
            <a:spLocks noChangeArrowheads="1"/>
          </p:cNvSpPr>
          <p:nvPr/>
        </p:nvSpPr>
        <p:spPr bwMode="auto">
          <a:xfrm>
            <a:off x="611560" y="478349"/>
            <a:ext cx="3585790" cy="52451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认识电能的单位</a:t>
            </a:r>
          </a:p>
        </p:txBody>
      </p:sp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1331640" y="3871102"/>
            <a:ext cx="6624736" cy="58316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度</a:t>
            </a: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=1</a:t>
            </a: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千瓦时</a:t>
            </a: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(kW·h)=3.6×10</a:t>
            </a:r>
            <a:r>
              <a:rPr lang="en-US" altLang="zh-CN" sz="2800" baseline="30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焦耳（</a:t>
            </a: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 </a:t>
            </a:r>
            <a:endParaRPr lang="zh-CN" altLang="en-US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4076425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2815</Words>
  <Application>Microsoft Office PowerPoint</Application>
  <PresentationFormat>全屏显示(16:9)</PresentationFormat>
  <Paragraphs>255</Paragraphs>
  <Slides>50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1.电能表：用来测量电路消耗电能的仪表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19</cp:revision>
  <dcterms:created xsi:type="dcterms:W3CDTF">2020-09-20T09:41:48Z</dcterms:created>
  <dcterms:modified xsi:type="dcterms:W3CDTF">2021-08-20T02:05:18Z</dcterms:modified>
</cp:coreProperties>
</file>